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57" r:id="rId3"/>
    <p:sldId id="264" r:id="rId4"/>
    <p:sldId id="263" r:id="rId5"/>
    <p:sldId id="258" r:id="rId6"/>
    <p:sldId id="265" r:id="rId7"/>
    <p:sldId id="268" r:id="rId8"/>
    <p:sldId id="266" r:id="rId9"/>
    <p:sldId id="274" r:id="rId10"/>
    <p:sldId id="261" r:id="rId11"/>
    <p:sldId id="259" r:id="rId12"/>
    <p:sldId id="260" r:id="rId13"/>
    <p:sldId id="275" r:id="rId14"/>
    <p:sldId id="267" r:id="rId15"/>
    <p:sldId id="269" r:id="rId16"/>
    <p:sldId id="271" r:id="rId17"/>
    <p:sldId id="272" r:id="rId18"/>
    <p:sldId id="273"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5019"/>
  </p:normalViewPr>
  <p:slideViewPr>
    <p:cSldViewPr snapToGrid="0" snapToObjects="1">
      <p:cViewPr varScale="1">
        <p:scale>
          <a:sx n="118" d="100"/>
          <a:sy n="118" d="100"/>
        </p:scale>
        <p:origin x="90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9DA0B3-EB2E-384F-BB1F-AE6A0984E9E4}" type="datetimeFigureOut">
              <a:rPr lang="en-US" smtClean="0"/>
              <a:t>6/18/18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8063E8-53EC-DB4A-B330-E7B3EA3C96F0}" type="slidenum">
              <a:rPr lang="en-US" smtClean="0"/>
              <a:t>‹#›</a:t>
            </a:fld>
            <a:endParaRPr lang="en-US"/>
          </a:p>
        </p:txBody>
      </p:sp>
    </p:spTree>
    <p:extLst>
      <p:ext uri="{BB962C8B-B14F-4D97-AF65-F5344CB8AC3E}">
        <p14:creationId xmlns:p14="http://schemas.microsoft.com/office/powerpoint/2010/main" val="872519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a:t>
            </a:r>
          </a:p>
          <a:p>
            <a:r>
              <a:rPr lang="en-US" dirty="0"/>
              <a:t>This is Dexter, iOS Architect. </a:t>
            </a:r>
          </a:p>
          <a:p>
            <a:r>
              <a:rPr lang="en-US" dirty="0"/>
              <a:t>Today I’m going to share with you about some great features</a:t>
            </a:r>
            <a:r>
              <a:rPr lang="ko-KR" altLang="en-US" dirty="0"/>
              <a:t> </a:t>
            </a:r>
            <a:r>
              <a:rPr lang="en-CA" altLang="ko-KR" dirty="0"/>
              <a:t>introduced</a:t>
            </a:r>
            <a:r>
              <a:rPr lang="en-US" dirty="0"/>
              <a:t> in WWDC18.</a:t>
            </a:r>
          </a:p>
          <a:p>
            <a:endParaRPr lang="en-US" dirty="0"/>
          </a:p>
        </p:txBody>
      </p:sp>
      <p:sp>
        <p:nvSpPr>
          <p:cNvPr id="4" name="Slide Number Placeholder 3"/>
          <p:cNvSpPr>
            <a:spLocks noGrp="1"/>
          </p:cNvSpPr>
          <p:nvPr>
            <p:ph type="sldNum" sz="quarter" idx="10"/>
          </p:nvPr>
        </p:nvSpPr>
        <p:spPr/>
        <p:txBody>
          <a:bodyPr/>
          <a:lstStyle/>
          <a:p>
            <a:fld id="{D88063E8-53EC-DB4A-B330-E7B3EA3C96F0}" type="slidenum">
              <a:rPr lang="en-US" smtClean="0"/>
              <a:t>1</a:t>
            </a:fld>
            <a:endParaRPr lang="en-US"/>
          </a:p>
        </p:txBody>
      </p:sp>
    </p:spTree>
    <p:extLst>
      <p:ext uri="{BB962C8B-B14F-4D97-AF65-F5344CB8AC3E}">
        <p14:creationId xmlns:p14="http://schemas.microsoft.com/office/powerpoint/2010/main" val="2143778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one is </a:t>
            </a:r>
            <a:r>
              <a:rPr lang="en-US" dirty="0" err="1"/>
              <a:t>ScreenTime</a:t>
            </a:r>
            <a:endParaRPr lang="en-US" dirty="0"/>
          </a:p>
          <a:p>
            <a:r>
              <a:rPr lang="en-US" dirty="0"/>
              <a:t>There are two features for Screen Time.</a:t>
            </a:r>
          </a:p>
          <a:p>
            <a:endParaRPr lang="en-US" dirty="0"/>
          </a:p>
          <a:p>
            <a:r>
              <a:rPr lang="en-US" dirty="0"/>
              <a:t>[Read Content]</a:t>
            </a:r>
          </a:p>
          <a:p>
            <a:r>
              <a:rPr lang="en-US" dirty="0"/>
              <a:t>It’s going to be a great way to avoid addiction of using phone. </a:t>
            </a:r>
          </a:p>
          <a:p>
            <a:endParaRPr lang="en-US" dirty="0"/>
          </a:p>
          <a:p>
            <a:r>
              <a:rPr lang="en-US" dirty="0"/>
              <a:t>That’s the Screen Time.</a:t>
            </a:r>
          </a:p>
        </p:txBody>
      </p:sp>
      <p:sp>
        <p:nvSpPr>
          <p:cNvPr id="4" name="Slide Number Placeholder 3"/>
          <p:cNvSpPr>
            <a:spLocks noGrp="1"/>
          </p:cNvSpPr>
          <p:nvPr>
            <p:ph type="sldNum" sz="quarter" idx="10"/>
          </p:nvPr>
        </p:nvSpPr>
        <p:spPr/>
        <p:txBody>
          <a:bodyPr/>
          <a:lstStyle/>
          <a:p>
            <a:fld id="{D88063E8-53EC-DB4A-B330-E7B3EA3C96F0}" type="slidenum">
              <a:rPr lang="en-US" smtClean="0"/>
              <a:t>10</a:t>
            </a:fld>
            <a:endParaRPr lang="en-US"/>
          </a:p>
        </p:txBody>
      </p:sp>
    </p:spTree>
    <p:extLst>
      <p:ext uri="{BB962C8B-B14F-4D97-AF65-F5344CB8AC3E}">
        <p14:creationId xmlns:p14="http://schemas.microsoft.com/office/powerpoint/2010/main" val="534039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Message</a:t>
            </a:r>
          </a:p>
          <a:p>
            <a:r>
              <a:rPr lang="en-US" dirty="0"/>
              <a:t>There are three updates for Message.</a:t>
            </a:r>
          </a:p>
          <a:p>
            <a:endParaRPr lang="en-US" dirty="0"/>
          </a:p>
          <a:p>
            <a:r>
              <a:rPr lang="en-US" dirty="0"/>
              <a:t>[read content]</a:t>
            </a:r>
          </a:p>
        </p:txBody>
      </p:sp>
      <p:sp>
        <p:nvSpPr>
          <p:cNvPr id="4" name="Slide Number Placeholder 3"/>
          <p:cNvSpPr>
            <a:spLocks noGrp="1"/>
          </p:cNvSpPr>
          <p:nvPr>
            <p:ph type="sldNum" sz="quarter" idx="10"/>
          </p:nvPr>
        </p:nvSpPr>
        <p:spPr/>
        <p:txBody>
          <a:bodyPr/>
          <a:lstStyle/>
          <a:p>
            <a:fld id="{D88063E8-53EC-DB4A-B330-E7B3EA3C96F0}" type="slidenum">
              <a:rPr lang="en-US" smtClean="0"/>
              <a:t>11</a:t>
            </a:fld>
            <a:endParaRPr lang="en-US"/>
          </a:p>
        </p:txBody>
      </p:sp>
    </p:spTree>
    <p:extLst>
      <p:ext uri="{BB962C8B-B14F-4D97-AF65-F5344CB8AC3E}">
        <p14:creationId xmlns:p14="http://schemas.microsoft.com/office/powerpoint/2010/main" val="3531403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Facetime</a:t>
            </a:r>
          </a:p>
          <a:p>
            <a:endParaRPr lang="en-US" dirty="0"/>
          </a:p>
          <a:p>
            <a:r>
              <a:rPr lang="en-US" dirty="0"/>
              <a:t>One big change is Group facetime</a:t>
            </a:r>
          </a:p>
          <a:p>
            <a:endParaRPr lang="en-US" dirty="0"/>
          </a:p>
          <a:p>
            <a:r>
              <a:rPr lang="en-US" dirty="0"/>
              <a:t>You can invite up to 32 people and you can apply for your </a:t>
            </a:r>
            <a:r>
              <a:rPr lang="en-US" dirty="0" err="1"/>
              <a:t>memoji</a:t>
            </a:r>
            <a:r>
              <a:rPr lang="en-US" dirty="0"/>
              <a:t> on your face.</a:t>
            </a:r>
          </a:p>
          <a:p>
            <a:endParaRPr lang="en-US" dirty="0"/>
          </a:p>
          <a:p>
            <a:endParaRPr lang="en-US" dirty="0"/>
          </a:p>
        </p:txBody>
      </p:sp>
      <p:sp>
        <p:nvSpPr>
          <p:cNvPr id="4" name="Slide Number Placeholder 3"/>
          <p:cNvSpPr>
            <a:spLocks noGrp="1"/>
          </p:cNvSpPr>
          <p:nvPr>
            <p:ph type="sldNum" sz="quarter" idx="10"/>
          </p:nvPr>
        </p:nvSpPr>
        <p:spPr/>
        <p:txBody>
          <a:bodyPr/>
          <a:lstStyle/>
          <a:p>
            <a:fld id="{D88063E8-53EC-DB4A-B330-E7B3EA3C96F0}" type="slidenum">
              <a:rPr lang="en-US" smtClean="0"/>
              <a:t>12</a:t>
            </a:fld>
            <a:endParaRPr lang="en-US"/>
          </a:p>
        </p:txBody>
      </p:sp>
    </p:spTree>
    <p:extLst>
      <p:ext uri="{BB962C8B-B14F-4D97-AF65-F5344CB8AC3E}">
        <p14:creationId xmlns:p14="http://schemas.microsoft.com/office/powerpoint/2010/main" val="815210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new trended technologies is Machine Learning</a:t>
            </a:r>
          </a:p>
          <a:p>
            <a:endParaRPr lang="en-US" dirty="0"/>
          </a:p>
          <a:p>
            <a:r>
              <a:rPr lang="en-US" dirty="0"/>
              <a:t>So far, we have made a model with some modeling tools from these 3</a:t>
            </a:r>
            <a:r>
              <a:rPr lang="en-US" baseline="30000" dirty="0"/>
              <a:t>rd</a:t>
            </a:r>
            <a:r>
              <a:rPr lang="en-US" dirty="0"/>
              <a:t> party companies. You have to use python with their tool, which is not familiar for the apple developers.</a:t>
            </a:r>
          </a:p>
          <a:p>
            <a:r>
              <a:rPr lang="en-US" dirty="0"/>
              <a:t>So, now Apple has a framework call Create ML. </a:t>
            </a:r>
          </a:p>
          <a:p>
            <a:r>
              <a:rPr lang="en-US" dirty="0"/>
              <a:t>It covers vision and natural language.</a:t>
            </a:r>
          </a:p>
          <a:p>
            <a:r>
              <a:rPr lang="en-US" dirty="0"/>
              <a:t>And you can customize data, which is already existed.</a:t>
            </a:r>
          </a:p>
          <a:p>
            <a:r>
              <a:rPr lang="en-US" dirty="0"/>
              <a:t>And it’s built in Swift. So, apple developers can adopt to use easily.</a:t>
            </a:r>
          </a:p>
          <a:p>
            <a:r>
              <a:rPr lang="en-US" dirty="0"/>
              <a:t>And it has great performance of training in terms of speed and model size. </a:t>
            </a:r>
          </a:p>
          <a:p>
            <a:endParaRPr lang="en-US" dirty="0"/>
          </a:p>
          <a:p>
            <a:r>
              <a:rPr lang="en-US" dirty="0"/>
              <a:t>On top of that, Apple also introduced the </a:t>
            </a:r>
            <a:r>
              <a:rPr lang="en-US" dirty="0" err="1"/>
              <a:t>CoreML</a:t>
            </a:r>
            <a:r>
              <a:rPr lang="en-US" dirty="0"/>
              <a:t> 2, which has great improved.</a:t>
            </a:r>
          </a:p>
          <a:p>
            <a:endParaRPr lang="en-US" dirty="0"/>
          </a:p>
          <a:p>
            <a:r>
              <a:rPr lang="en-US" dirty="0"/>
              <a:t>These frameworks will make a developer to make an Machine learning app.</a:t>
            </a:r>
          </a:p>
        </p:txBody>
      </p:sp>
      <p:sp>
        <p:nvSpPr>
          <p:cNvPr id="4" name="Slide Number Placeholder 3"/>
          <p:cNvSpPr>
            <a:spLocks noGrp="1"/>
          </p:cNvSpPr>
          <p:nvPr>
            <p:ph type="sldNum" sz="quarter" idx="10"/>
          </p:nvPr>
        </p:nvSpPr>
        <p:spPr/>
        <p:txBody>
          <a:bodyPr/>
          <a:lstStyle/>
          <a:p>
            <a:fld id="{D88063E8-53EC-DB4A-B330-E7B3EA3C96F0}" type="slidenum">
              <a:rPr lang="en-US" smtClean="0"/>
              <a:t>13</a:t>
            </a:fld>
            <a:endParaRPr lang="en-US"/>
          </a:p>
        </p:txBody>
      </p:sp>
    </p:spTree>
    <p:extLst>
      <p:ext uri="{BB962C8B-B14F-4D97-AF65-F5344CB8AC3E}">
        <p14:creationId xmlns:p14="http://schemas.microsoft.com/office/powerpoint/2010/main" val="1006433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most interesting feature in iOS12 is Shortcuts.</a:t>
            </a:r>
          </a:p>
          <a:p>
            <a:r>
              <a:rPr lang="en-US" dirty="0"/>
              <a:t>The reason why I’m excited about is because this feature will be able to provide convenient way to our customer to access the app and execute some our features in the background.</a:t>
            </a:r>
          </a:p>
          <a:p>
            <a:endParaRPr lang="en-US" dirty="0"/>
          </a:p>
        </p:txBody>
      </p:sp>
      <p:sp>
        <p:nvSpPr>
          <p:cNvPr id="4" name="Slide Number Placeholder 3"/>
          <p:cNvSpPr>
            <a:spLocks noGrp="1"/>
          </p:cNvSpPr>
          <p:nvPr>
            <p:ph type="sldNum" sz="quarter" idx="10"/>
          </p:nvPr>
        </p:nvSpPr>
        <p:spPr/>
        <p:txBody>
          <a:bodyPr/>
          <a:lstStyle/>
          <a:p>
            <a:fld id="{D88063E8-53EC-DB4A-B330-E7B3EA3C96F0}" type="slidenum">
              <a:rPr lang="en-US" smtClean="0"/>
              <a:t>14</a:t>
            </a:fld>
            <a:endParaRPr lang="en-US"/>
          </a:p>
        </p:txBody>
      </p:sp>
    </p:spTree>
    <p:extLst>
      <p:ext uri="{BB962C8B-B14F-4D97-AF65-F5344CB8AC3E}">
        <p14:creationId xmlns:p14="http://schemas.microsoft.com/office/powerpoint/2010/main" val="1778616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Siri shortcuts has suggestion feature.</a:t>
            </a:r>
          </a:p>
          <a:p>
            <a:r>
              <a:rPr lang="en-US" dirty="0"/>
              <a:t>Siri suggests the pattern that you defined previously and you can execute through the suggestion without launching the app on either lock screen or search screen.</a:t>
            </a:r>
          </a:p>
          <a:p>
            <a:endParaRPr lang="en-US" dirty="0"/>
          </a:p>
          <a:p>
            <a:endParaRPr lang="en-US" dirty="0"/>
          </a:p>
        </p:txBody>
      </p:sp>
      <p:sp>
        <p:nvSpPr>
          <p:cNvPr id="4" name="Slide Number Placeholder 3"/>
          <p:cNvSpPr>
            <a:spLocks noGrp="1"/>
          </p:cNvSpPr>
          <p:nvPr>
            <p:ph type="sldNum" sz="quarter" idx="10"/>
          </p:nvPr>
        </p:nvSpPr>
        <p:spPr/>
        <p:txBody>
          <a:bodyPr/>
          <a:lstStyle/>
          <a:p>
            <a:fld id="{D88063E8-53EC-DB4A-B330-E7B3EA3C96F0}" type="slidenum">
              <a:rPr lang="en-US" smtClean="0"/>
              <a:t>15</a:t>
            </a:fld>
            <a:endParaRPr lang="en-US"/>
          </a:p>
        </p:txBody>
      </p:sp>
    </p:spTree>
    <p:extLst>
      <p:ext uri="{BB962C8B-B14F-4D97-AF65-F5344CB8AC3E}">
        <p14:creationId xmlns:p14="http://schemas.microsoft.com/office/powerpoint/2010/main" val="860033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You can use some shortcuts which are already built-in but you can also customize it. For example, `Coffee time` as you can see on the previous slide and apply it to the app.</a:t>
            </a:r>
          </a:p>
        </p:txBody>
      </p:sp>
      <p:sp>
        <p:nvSpPr>
          <p:cNvPr id="4" name="Slide Number Placeholder 3"/>
          <p:cNvSpPr>
            <a:spLocks noGrp="1"/>
          </p:cNvSpPr>
          <p:nvPr>
            <p:ph type="sldNum" sz="quarter" idx="10"/>
          </p:nvPr>
        </p:nvSpPr>
        <p:spPr/>
        <p:txBody>
          <a:bodyPr/>
          <a:lstStyle/>
          <a:p>
            <a:fld id="{D88063E8-53EC-DB4A-B330-E7B3EA3C96F0}" type="slidenum">
              <a:rPr lang="en-US" smtClean="0"/>
              <a:t>16</a:t>
            </a:fld>
            <a:endParaRPr lang="en-US"/>
          </a:p>
        </p:txBody>
      </p:sp>
    </p:spTree>
    <p:extLst>
      <p:ext uri="{BB962C8B-B14F-4D97-AF65-F5344CB8AC3E}">
        <p14:creationId xmlns:p14="http://schemas.microsoft.com/office/powerpoint/2010/main" val="3510197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shortcuts app, which provides a bunch of shortcuts on the Gallery tap you can download.</a:t>
            </a:r>
          </a:p>
          <a:p>
            <a:r>
              <a:rPr lang="en-US" dirty="0"/>
              <a:t>On the left hand side on the </a:t>
            </a:r>
            <a:r>
              <a:rPr lang="en-US" dirty="0" err="1"/>
              <a:t>tabbar</a:t>
            </a:r>
            <a:r>
              <a:rPr lang="en-US" dirty="0"/>
              <a:t> .there is a library tap and it shows all of shortcuts you have. You can tap one of shortcuts and customize it. </a:t>
            </a:r>
          </a:p>
          <a:p>
            <a:r>
              <a:rPr lang="en-US" dirty="0"/>
              <a:t>You can actually add multiple shortcuts and run them by one shortcuts. It’s like defining your pattern. For example ”Start My Day”. It has multiple shortcuts in it and you can run them up at the same time.</a:t>
            </a:r>
          </a:p>
        </p:txBody>
      </p:sp>
      <p:sp>
        <p:nvSpPr>
          <p:cNvPr id="4" name="Slide Number Placeholder 3"/>
          <p:cNvSpPr>
            <a:spLocks noGrp="1"/>
          </p:cNvSpPr>
          <p:nvPr>
            <p:ph type="sldNum" sz="quarter" idx="10"/>
          </p:nvPr>
        </p:nvSpPr>
        <p:spPr/>
        <p:txBody>
          <a:bodyPr/>
          <a:lstStyle/>
          <a:p>
            <a:fld id="{D88063E8-53EC-DB4A-B330-E7B3EA3C96F0}" type="slidenum">
              <a:rPr lang="en-US" smtClean="0"/>
              <a:t>17</a:t>
            </a:fld>
            <a:endParaRPr lang="en-US"/>
          </a:p>
        </p:txBody>
      </p:sp>
    </p:spTree>
    <p:extLst>
      <p:ext uri="{BB962C8B-B14F-4D97-AF65-F5344CB8AC3E}">
        <p14:creationId xmlns:p14="http://schemas.microsoft.com/office/powerpoint/2010/main" val="1774936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what?</a:t>
            </a:r>
          </a:p>
          <a:p>
            <a:r>
              <a:rPr lang="en-US" dirty="0"/>
              <a:t>We should concern about how to apply for this shortcuts for our app.</a:t>
            </a:r>
          </a:p>
          <a:p>
            <a:r>
              <a:rPr lang="en-US" dirty="0"/>
              <a:t>There could be some challenges we can try out.</a:t>
            </a:r>
          </a:p>
          <a:p>
            <a:r>
              <a:rPr lang="en-US" dirty="0"/>
              <a:t>For example, </a:t>
            </a:r>
          </a:p>
          <a:p>
            <a:r>
              <a:rPr lang="en-US" dirty="0"/>
              <a:t>“my current data balance.”</a:t>
            </a:r>
          </a:p>
          <a:p>
            <a:r>
              <a:rPr lang="en-US" dirty="0"/>
              <a:t>“Show me my Rogers bill”</a:t>
            </a:r>
          </a:p>
          <a:p>
            <a:r>
              <a:rPr lang="en-US" dirty="0"/>
              <a:t>“Add one time data top-up”</a:t>
            </a:r>
          </a:p>
          <a:p>
            <a:r>
              <a:rPr lang="en-US" dirty="0"/>
              <a:t>And so on.</a:t>
            </a:r>
          </a:p>
          <a:p>
            <a:endParaRPr lang="en-US" dirty="0"/>
          </a:p>
          <a:p>
            <a:r>
              <a:rPr lang="en-US" dirty="0"/>
              <a:t>So, I’ll try to implement one shortcut for FIDO app as POC. Once it’s done, I’ll share with you guys later. </a:t>
            </a:r>
          </a:p>
        </p:txBody>
      </p:sp>
      <p:sp>
        <p:nvSpPr>
          <p:cNvPr id="4" name="Slide Number Placeholder 3"/>
          <p:cNvSpPr>
            <a:spLocks noGrp="1"/>
          </p:cNvSpPr>
          <p:nvPr>
            <p:ph type="sldNum" sz="quarter" idx="10"/>
          </p:nvPr>
        </p:nvSpPr>
        <p:spPr/>
        <p:txBody>
          <a:bodyPr/>
          <a:lstStyle/>
          <a:p>
            <a:fld id="{D88063E8-53EC-DB4A-B330-E7B3EA3C96F0}" type="slidenum">
              <a:rPr lang="en-US" smtClean="0"/>
              <a:t>18</a:t>
            </a:fld>
            <a:endParaRPr lang="en-US"/>
          </a:p>
        </p:txBody>
      </p:sp>
    </p:spTree>
    <p:extLst>
      <p:ext uri="{BB962C8B-B14F-4D97-AF65-F5344CB8AC3E}">
        <p14:creationId xmlns:p14="http://schemas.microsoft.com/office/powerpoint/2010/main" val="2101084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 Any Questions?</a:t>
            </a:r>
          </a:p>
          <a:p>
            <a:endParaRPr lang="en-US" dirty="0"/>
          </a:p>
          <a:p>
            <a:r>
              <a:rPr lang="en-US" dirty="0"/>
              <a:t>Thanks!</a:t>
            </a:r>
          </a:p>
        </p:txBody>
      </p:sp>
      <p:sp>
        <p:nvSpPr>
          <p:cNvPr id="4" name="Slide Number Placeholder 3"/>
          <p:cNvSpPr>
            <a:spLocks noGrp="1"/>
          </p:cNvSpPr>
          <p:nvPr>
            <p:ph type="sldNum" sz="quarter" idx="10"/>
          </p:nvPr>
        </p:nvSpPr>
        <p:spPr/>
        <p:txBody>
          <a:bodyPr/>
          <a:lstStyle/>
          <a:p>
            <a:fld id="{D88063E8-53EC-DB4A-B330-E7B3EA3C96F0}" type="slidenum">
              <a:rPr lang="en-US" smtClean="0"/>
              <a:t>19</a:t>
            </a:fld>
            <a:endParaRPr lang="en-US"/>
          </a:p>
        </p:txBody>
      </p:sp>
    </p:spTree>
    <p:extLst>
      <p:ext uri="{BB962C8B-B14F-4D97-AF65-F5344CB8AC3E}">
        <p14:creationId xmlns:p14="http://schemas.microsoft.com/office/powerpoint/2010/main" val="1531805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platforms Apple provides but I’m going to tell you about iOS specifically since our products are for iOS.</a:t>
            </a:r>
          </a:p>
        </p:txBody>
      </p:sp>
      <p:sp>
        <p:nvSpPr>
          <p:cNvPr id="4" name="Slide Number Placeholder 3"/>
          <p:cNvSpPr>
            <a:spLocks noGrp="1"/>
          </p:cNvSpPr>
          <p:nvPr>
            <p:ph type="sldNum" sz="quarter" idx="10"/>
          </p:nvPr>
        </p:nvSpPr>
        <p:spPr/>
        <p:txBody>
          <a:bodyPr/>
          <a:lstStyle/>
          <a:p>
            <a:fld id="{D88063E8-53EC-DB4A-B330-E7B3EA3C96F0}" type="slidenum">
              <a:rPr lang="en-US" smtClean="0"/>
              <a:t>2</a:t>
            </a:fld>
            <a:endParaRPr lang="en-US"/>
          </a:p>
        </p:txBody>
      </p:sp>
    </p:spTree>
    <p:extLst>
      <p:ext uri="{BB962C8B-B14F-4D97-AF65-F5344CB8AC3E}">
        <p14:creationId xmlns:p14="http://schemas.microsoft.com/office/powerpoint/2010/main" val="850739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year, Apple announced iOS12 including some great features. </a:t>
            </a:r>
          </a:p>
          <a:p>
            <a:r>
              <a:rPr lang="en-US" dirty="0"/>
              <a:t>Let’s start with performance first.</a:t>
            </a:r>
          </a:p>
        </p:txBody>
      </p:sp>
      <p:sp>
        <p:nvSpPr>
          <p:cNvPr id="4" name="Slide Number Placeholder 3"/>
          <p:cNvSpPr>
            <a:spLocks noGrp="1"/>
          </p:cNvSpPr>
          <p:nvPr>
            <p:ph type="sldNum" sz="quarter" idx="10"/>
          </p:nvPr>
        </p:nvSpPr>
        <p:spPr/>
        <p:txBody>
          <a:bodyPr/>
          <a:lstStyle/>
          <a:p>
            <a:fld id="{D88063E8-53EC-DB4A-B330-E7B3EA3C96F0}" type="slidenum">
              <a:rPr lang="en-US" smtClean="0"/>
              <a:t>3</a:t>
            </a:fld>
            <a:endParaRPr lang="en-US"/>
          </a:p>
        </p:txBody>
      </p:sp>
    </p:spTree>
    <p:extLst>
      <p:ext uri="{BB962C8B-B14F-4D97-AF65-F5344CB8AC3E}">
        <p14:creationId xmlns:p14="http://schemas.microsoft.com/office/powerpoint/2010/main" val="1721751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Apple has concerned a lot regarding the performance and they actually improved a lot in iOS12.</a:t>
            </a:r>
          </a:p>
          <a:p>
            <a:r>
              <a:rPr lang="en-US" dirty="0"/>
              <a:t>40% faster app launch</a:t>
            </a:r>
          </a:p>
          <a:p>
            <a:r>
              <a:rPr lang="en-US" dirty="0"/>
              <a:t>50% faster keyboard display</a:t>
            </a:r>
          </a:p>
          <a:p>
            <a:r>
              <a:rPr lang="en-US" dirty="0"/>
              <a:t>70% faster to camera</a:t>
            </a:r>
          </a:p>
          <a:p>
            <a:r>
              <a:rPr lang="en-US" dirty="0"/>
              <a:t>And also </a:t>
            </a:r>
          </a:p>
          <a:p>
            <a:r>
              <a:rPr lang="en-US" dirty="0"/>
              <a:t>2x faster share sheet display</a:t>
            </a:r>
          </a:p>
          <a:p>
            <a:r>
              <a:rPr lang="en-US" dirty="0"/>
              <a:t>These improvements work throughout all of devices which are able to download iOS12.</a:t>
            </a:r>
          </a:p>
        </p:txBody>
      </p:sp>
      <p:sp>
        <p:nvSpPr>
          <p:cNvPr id="4" name="Slide Number Placeholder 3"/>
          <p:cNvSpPr>
            <a:spLocks noGrp="1"/>
          </p:cNvSpPr>
          <p:nvPr>
            <p:ph type="sldNum" sz="quarter" idx="10"/>
          </p:nvPr>
        </p:nvSpPr>
        <p:spPr/>
        <p:txBody>
          <a:bodyPr/>
          <a:lstStyle/>
          <a:p>
            <a:fld id="{D88063E8-53EC-DB4A-B330-E7B3EA3C96F0}" type="slidenum">
              <a:rPr lang="en-US" smtClean="0"/>
              <a:t>4</a:t>
            </a:fld>
            <a:endParaRPr lang="en-US"/>
          </a:p>
        </p:txBody>
      </p:sp>
    </p:spTree>
    <p:extLst>
      <p:ext uri="{BB962C8B-B14F-4D97-AF65-F5344CB8AC3E}">
        <p14:creationId xmlns:p14="http://schemas.microsoft.com/office/powerpoint/2010/main" val="247050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AR</a:t>
            </a:r>
          </a:p>
          <a:p>
            <a:r>
              <a:rPr lang="en-US" dirty="0"/>
              <a:t>Apple introduced a new file format for AR called USDZ. </a:t>
            </a:r>
          </a:p>
          <a:p>
            <a:r>
              <a:rPr lang="en-US" dirty="0"/>
              <a:t>It’s optimized for sharing. So you can send it to others through the </a:t>
            </a:r>
            <a:r>
              <a:rPr lang="en-US" dirty="0" err="1"/>
              <a:t>iMessage</a:t>
            </a:r>
            <a:r>
              <a:rPr lang="en-US" dirty="0"/>
              <a:t> or add it on your document like adding an image file.</a:t>
            </a:r>
          </a:p>
          <a:p>
            <a:r>
              <a:rPr lang="en-US" dirty="0"/>
              <a:t>Also, if you can tap the AR icon on the image, then you will see the 360 degree AR image and you can move it around with your finger to see all of side of the object.</a:t>
            </a:r>
          </a:p>
          <a:p>
            <a:endParaRPr lang="en-US" dirty="0"/>
          </a:p>
          <a:p>
            <a:r>
              <a:rPr lang="en-US" dirty="0"/>
              <a:t>With this format, maybe later we can add a USDZ file for a phone device model on the HUP flow (which is Hardware Upgrade) so that users can see the detail phone design through the AR.</a:t>
            </a:r>
          </a:p>
          <a:p>
            <a:r>
              <a:rPr lang="en-US" dirty="0"/>
              <a:t>In our future, it’s going to be in everywhere like image or video file.</a:t>
            </a:r>
          </a:p>
        </p:txBody>
      </p:sp>
      <p:sp>
        <p:nvSpPr>
          <p:cNvPr id="4" name="Slide Number Placeholder 3"/>
          <p:cNvSpPr>
            <a:spLocks noGrp="1"/>
          </p:cNvSpPr>
          <p:nvPr>
            <p:ph type="sldNum" sz="quarter" idx="10"/>
          </p:nvPr>
        </p:nvSpPr>
        <p:spPr/>
        <p:txBody>
          <a:bodyPr/>
          <a:lstStyle/>
          <a:p>
            <a:fld id="{D88063E8-53EC-DB4A-B330-E7B3EA3C96F0}" type="slidenum">
              <a:rPr lang="en-US" smtClean="0"/>
              <a:t>5</a:t>
            </a:fld>
            <a:endParaRPr lang="en-US"/>
          </a:p>
        </p:txBody>
      </p:sp>
    </p:spTree>
    <p:extLst>
      <p:ext uri="{BB962C8B-B14F-4D97-AF65-F5344CB8AC3E}">
        <p14:creationId xmlns:p14="http://schemas.microsoft.com/office/powerpoint/2010/main" val="4159654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use AR on iOS12, you need to adopt </a:t>
            </a:r>
            <a:r>
              <a:rPr lang="en-US" dirty="0" err="1"/>
              <a:t>ARKit</a:t>
            </a:r>
            <a:r>
              <a:rPr lang="en-US" dirty="0"/>
              <a:t> 2.</a:t>
            </a:r>
          </a:p>
          <a:p>
            <a:endParaRPr lang="en-US" dirty="0"/>
          </a:p>
          <a:p>
            <a:r>
              <a:rPr lang="en-US" dirty="0"/>
              <a:t>[Read content]</a:t>
            </a:r>
          </a:p>
          <a:p>
            <a:endParaRPr lang="en-US" dirty="0"/>
          </a:p>
          <a:p>
            <a:r>
              <a:rPr lang="en-US" dirty="0"/>
              <a:t>Especially, one of interesting thing is shared experiences.</a:t>
            </a:r>
          </a:p>
        </p:txBody>
      </p:sp>
      <p:sp>
        <p:nvSpPr>
          <p:cNvPr id="4" name="Slide Number Placeholder 3"/>
          <p:cNvSpPr>
            <a:spLocks noGrp="1"/>
          </p:cNvSpPr>
          <p:nvPr>
            <p:ph type="sldNum" sz="quarter" idx="10"/>
          </p:nvPr>
        </p:nvSpPr>
        <p:spPr/>
        <p:txBody>
          <a:bodyPr/>
          <a:lstStyle/>
          <a:p>
            <a:fld id="{D88063E8-53EC-DB4A-B330-E7B3EA3C96F0}" type="slidenum">
              <a:rPr lang="en-US" smtClean="0"/>
              <a:t>6</a:t>
            </a:fld>
            <a:endParaRPr lang="en-US"/>
          </a:p>
        </p:txBody>
      </p:sp>
    </p:spTree>
    <p:extLst>
      <p:ext uri="{BB962C8B-B14F-4D97-AF65-F5344CB8AC3E}">
        <p14:creationId xmlns:p14="http://schemas.microsoft.com/office/powerpoint/2010/main" val="3128969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game LEGO created. As you can see, two guys are pointing their device to the one place but in different angle. </a:t>
            </a:r>
          </a:p>
          <a:p>
            <a:r>
              <a:rPr lang="en-US" dirty="0"/>
              <a:t>And they’re playing game with one argument. This is really amazing and it’s going to be a new trended game style.</a:t>
            </a:r>
          </a:p>
        </p:txBody>
      </p:sp>
      <p:sp>
        <p:nvSpPr>
          <p:cNvPr id="4" name="Slide Number Placeholder 3"/>
          <p:cNvSpPr>
            <a:spLocks noGrp="1"/>
          </p:cNvSpPr>
          <p:nvPr>
            <p:ph type="sldNum" sz="quarter" idx="10"/>
          </p:nvPr>
        </p:nvSpPr>
        <p:spPr/>
        <p:txBody>
          <a:bodyPr/>
          <a:lstStyle/>
          <a:p>
            <a:fld id="{D88063E8-53EC-DB4A-B330-E7B3EA3C96F0}" type="slidenum">
              <a:rPr lang="en-US" smtClean="0"/>
              <a:t>7</a:t>
            </a:fld>
            <a:endParaRPr lang="en-US"/>
          </a:p>
        </p:txBody>
      </p:sp>
    </p:spTree>
    <p:extLst>
      <p:ext uri="{BB962C8B-B14F-4D97-AF65-F5344CB8AC3E}">
        <p14:creationId xmlns:p14="http://schemas.microsoft.com/office/powerpoint/2010/main" val="4037409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Apple provides a open licensed app called </a:t>
            </a:r>
            <a:r>
              <a:rPr lang="en-US" dirty="0" err="1"/>
              <a:t>SwiftShot</a:t>
            </a:r>
            <a:r>
              <a:rPr lang="en-US" dirty="0"/>
              <a:t>.</a:t>
            </a:r>
          </a:p>
          <a:p>
            <a:endParaRPr lang="en-US" dirty="0"/>
          </a:p>
        </p:txBody>
      </p:sp>
      <p:sp>
        <p:nvSpPr>
          <p:cNvPr id="4" name="Slide Number Placeholder 3"/>
          <p:cNvSpPr>
            <a:spLocks noGrp="1"/>
          </p:cNvSpPr>
          <p:nvPr>
            <p:ph type="sldNum" sz="quarter" idx="10"/>
          </p:nvPr>
        </p:nvSpPr>
        <p:spPr/>
        <p:txBody>
          <a:bodyPr/>
          <a:lstStyle/>
          <a:p>
            <a:fld id="{D88063E8-53EC-DB4A-B330-E7B3EA3C96F0}" type="slidenum">
              <a:rPr lang="en-US" smtClean="0"/>
              <a:t>8</a:t>
            </a:fld>
            <a:endParaRPr lang="en-US"/>
          </a:p>
        </p:txBody>
      </p:sp>
    </p:spTree>
    <p:extLst>
      <p:ext uri="{BB962C8B-B14F-4D97-AF65-F5344CB8AC3E}">
        <p14:creationId xmlns:p14="http://schemas.microsoft.com/office/powerpoint/2010/main" val="3089002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small updates.</a:t>
            </a:r>
          </a:p>
          <a:p>
            <a:r>
              <a:rPr lang="en-US" dirty="0"/>
              <a:t>First, it’s the group notification.</a:t>
            </a:r>
          </a:p>
          <a:p>
            <a:r>
              <a:rPr lang="en-US" dirty="0"/>
              <a:t>You can group a bunch of notifications by each app. You can actually expand and collapse, also, you can swipe left to manage the group.</a:t>
            </a:r>
          </a:p>
        </p:txBody>
      </p:sp>
      <p:sp>
        <p:nvSpPr>
          <p:cNvPr id="4" name="Slide Number Placeholder 3"/>
          <p:cNvSpPr>
            <a:spLocks noGrp="1"/>
          </p:cNvSpPr>
          <p:nvPr>
            <p:ph type="sldNum" sz="quarter" idx="10"/>
          </p:nvPr>
        </p:nvSpPr>
        <p:spPr/>
        <p:txBody>
          <a:bodyPr/>
          <a:lstStyle/>
          <a:p>
            <a:fld id="{D88063E8-53EC-DB4A-B330-E7B3EA3C96F0}" type="slidenum">
              <a:rPr lang="en-US" smtClean="0"/>
              <a:t>9</a:t>
            </a:fld>
            <a:endParaRPr lang="en-US"/>
          </a:p>
        </p:txBody>
      </p:sp>
    </p:spTree>
    <p:extLst>
      <p:ext uri="{BB962C8B-B14F-4D97-AF65-F5344CB8AC3E}">
        <p14:creationId xmlns:p14="http://schemas.microsoft.com/office/powerpoint/2010/main" val="4291608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C2675F-5141-6E42-9FA0-E474625A7D48}" type="datetimeFigureOut">
              <a:rPr lang="en-US" smtClean="0"/>
              <a:t>6/18/18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6E0A3-F5D2-D246-8FA1-5D25316EBE44}" type="slidenum">
              <a:rPr lang="en-US" smtClean="0"/>
              <a:t>‹#›</a:t>
            </a:fld>
            <a:endParaRPr lang="en-US"/>
          </a:p>
        </p:txBody>
      </p:sp>
    </p:spTree>
    <p:extLst>
      <p:ext uri="{BB962C8B-B14F-4D97-AF65-F5344CB8AC3E}">
        <p14:creationId xmlns:p14="http://schemas.microsoft.com/office/powerpoint/2010/main" val="523198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5C2675F-5141-6E42-9FA0-E474625A7D48}" type="datetimeFigureOut">
              <a:rPr lang="en-US" smtClean="0"/>
              <a:t>6/18/18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C6E0A3-F5D2-D246-8FA1-5D25316EBE44}" type="slidenum">
              <a:rPr lang="en-US" smtClean="0"/>
              <a:t>‹#›</a:t>
            </a:fld>
            <a:endParaRPr lang="en-US"/>
          </a:p>
        </p:txBody>
      </p:sp>
    </p:spTree>
    <p:extLst>
      <p:ext uri="{BB962C8B-B14F-4D97-AF65-F5344CB8AC3E}">
        <p14:creationId xmlns:p14="http://schemas.microsoft.com/office/powerpoint/2010/main" val="1373525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C2675F-5141-6E42-9FA0-E474625A7D48}" type="datetimeFigureOut">
              <a:rPr lang="en-US" smtClean="0"/>
              <a:t>6/18/18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6E0A3-F5D2-D246-8FA1-5D25316EBE44}" type="slidenum">
              <a:rPr lang="en-US" smtClean="0"/>
              <a:t>‹#›</a:t>
            </a:fld>
            <a:endParaRPr lang="en-US"/>
          </a:p>
        </p:txBody>
      </p:sp>
    </p:spTree>
    <p:extLst>
      <p:ext uri="{BB962C8B-B14F-4D97-AF65-F5344CB8AC3E}">
        <p14:creationId xmlns:p14="http://schemas.microsoft.com/office/powerpoint/2010/main" val="2288906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55C2675F-5141-6E42-9FA0-E474625A7D48}" type="datetimeFigureOut">
              <a:rPr lang="en-US" smtClean="0"/>
              <a:t>6/18/18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6E0A3-F5D2-D246-8FA1-5D25316EBE44}" type="slidenum">
              <a:rPr lang="en-US" smtClean="0"/>
              <a:t>‹#›</a:t>
            </a:fld>
            <a:endParaRPr lang="en-US"/>
          </a:p>
        </p:txBody>
      </p:sp>
    </p:spTree>
    <p:extLst>
      <p:ext uri="{BB962C8B-B14F-4D97-AF65-F5344CB8AC3E}">
        <p14:creationId xmlns:p14="http://schemas.microsoft.com/office/powerpoint/2010/main" val="3342901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55C2675F-5141-6E42-9FA0-E474625A7D48}" type="datetimeFigureOut">
              <a:rPr lang="en-US" smtClean="0"/>
              <a:t>6/18/18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6E0A3-F5D2-D246-8FA1-5D25316EBE44}" type="slidenum">
              <a:rPr lang="en-US" smtClean="0"/>
              <a:t>‹#›</a:t>
            </a:fld>
            <a:endParaRPr lang="en-US"/>
          </a:p>
        </p:txBody>
      </p:sp>
    </p:spTree>
    <p:extLst>
      <p:ext uri="{BB962C8B-B14F-4D97-AF65-F5344CB8AC3E}">
        <p14:creationId xmlns:p14="http://schemas.microsoft.com/office/powerpoint/2010/main" val="18407478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C2675F-5141-6E42-9FA0-E474625A7D48}" type="datetimeFigureOut">
              <a:rPr lang="en-US" smtClean="0"/>
              <a:t>6/18/18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6E0A3-F5D2-D246-8FA1-5D25316EBE44}" type="slidenum">
              <a:rPr lang="en-US" smtClean="0"/>
              <a:t>‹#›</a:t>
            </a:fld>
            <a:endParaRPr lang="en-US"/>
          </a:p>
        </p:txBody>
      </p:sp>
    </p:spTree>
    <p:extLst>
      <p:ext uri="{BB962C8B-B14F-4D97-AF65-F5344CB8AC3E}">
        <p14:creationId xmlns:p14="http://schemas.microsoft.com/office/powerpoint/2010/main" val="811992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C2675F-5141-6E42-9FA0-E474625A7D48}" type="datetimeFigureOut">
              <a:rPr lang="en-US" smtClean="0"/>
              <a:t>6/18/18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6E0A3-F5D2-D246-8FA1-5D25316EBE44}" type="slidenum">
              <a:rPr lang="en-US" smtClean="0"/>
              <a:t>‹#›</a:t>
            </a:fld>
            <a:endParaRPr lang="en-US"/>
          </a:p>
        </p:txBody>
      </p:sp>
    </p:spTree>
    <p:extLst>
      <p:ext uri="{BB962C8B-B14F-4D97-AF65-F5344CB8AC3E}">
        <p14:creationId xmlns:p14="http://schemas.microsoft.com/office/powerpoint/2010/main" val="7053282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2675F-5141-6E42-9FA0-E474625A7D48}" type="datetimeFigureOut">
              <a:rPr lang="en-US" smtClean="0"/>
              <a:t>6/18/18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6E0A3-F5D2-D246-8FA1-5D25316EBE44}" type="slidenum">
              <a:rPr lang="en-US" smtClean="0"/>
              <a:t>‹#›</a:t>
            </a:fld>
            <a:endParaRPr lang="en-US"/>
          </a:p>
        </p:txBody>
      </p:sp>
    </p:spTree>
    <p:extLst>
      <p:ext uri="{BB962C8B-B14F-4D97-AF65-F5344CB8AC3E}">
        <p14:creationId xmlns:p14="http://schemas.microsoft.com/office/powerpoint/2010/main" val="2162204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2675F-5141-6E42-9FA0-E474625A7D48}" type="datetimeFigureOut">
              <a:rPr lang="en-US" smtClean="0"/>
              <a:t>6/18/18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6E0A3-F5D2-D246-8FA1-5D25316EBE44}" type="slidenum">
              <a:rPr lang="en-US" smtClean="0"/>
              <a:t>‹#›</a:t>
            </a:fld>
            <a:endParaRPr lang="en-US"/>
          </a:p>
        </p:txBody>
      </p:sp>
    </p:spTree>
    <p:extLst>
      <p:ext uri="{BB962C8B-B14F-4D97-AF65-F5344CB8AC3E}">
        <p14:creationId xmlns:p14="http://schemas.microsoft.com/office/powerpoint/2010/main" val="394860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2675F-5141-6E42-9FA0-E474625A7D48}" type="datetimeFigureOut">
              <a:rPr lang="en-US" smtClean="0"/>
              <a:t>6/18/18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6E0A3-F5D2-D246-8FA1-5D25316EBE44}" type="slidenum">
              <a:rPr lang="en-US" smtClean="0"/>
              <a:t>‹#›</a:t>
            </a:fld>
            <a:endParaRPr lang="en-US"/>
          </a:p>
        </p:txBody>
      </p:sp>
    </p:spTree>
    <p:extLst>
      <p:ext uri="{BB962C8B-B14F-4D97-AF65-F5344CB8AC3E}">
        <p14:creationId xmlns:p14="http://schemas.microsoft.com/office/powerpoint/2010/main" val="2786444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C2675F-5141-6E42-9FA0-E474625A7D48}" type="datetimeFigureOut">
              <a:rPr lang="en-US" smtClean="0"/>
              <a:t>6/18/18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6E0A3-F5D2-D246-8FA1-5D25316EBE44}" type="slidenum">
              <a:rPr lang="en-US" smtClean="0"/>
              <a:t>‹#›</a:t>
            </a:fld>
            <a:endParaRPr lang="en-US"/>
          </a:p>
        </p:txBody>
      </p:sp>
    </p:spTree>
    <p:extLst>
      <p:ext uri="{BB962C8B-B14F-4D97-AF65-F5344CB8AC3E}">
        <p14:creationId xmlns:p14="http://schemas.microsoft.com/office/powerpoint/2010/main" val="401494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C2675F-5141-6E42-9FA0-E474625A7D48}" type="datetimeFigureOut">
              <a:rPr lang="en-US" smtClean="0"/>
              <a:t>6/18/18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C6E0A3-F5D2-D246-8FA1-5D25316EBE44}" type="slidenum">
              <a:rPr lang="en-US" smtClean="0"/>
              <a:t>‹#›</a:t>
            </a:fld>
            <a:endParaRPr lang="en-US"/>
          </a:p>
        </p:txBody>
      </p:sp>
    </p:spTree>
    <p:extLst>
      <p:ext uri="{BB962C8B-B14F-4D97-AF65-F5344CB8AC3E}">
        <p14:creationId xmlns:p14="http://schemas.microsoft.com/office/powerpoint/2010/main" val="985372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C2675F-5141-6E42-9FA0-E474625A7D48}" type="datetimeFigureOut">
              <a:rPr lang="en-US" smtClean="0"/>
              <a:t>6/18/18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C6E0A3-F5D2-D246-8FA1-5D25316EBE44}" type="slidenum">
              <a:rPr lang="en-US" smtClean="0"/>
              <a:t>‹#›</a:t>
            </a:fld>
            <a:endParaRPr lang="en-US"/>
          </a:p>
        </p:txBody>
      </p:sp>
    </p:spTree>
    <p:extLst>
      <p:ext uri="{BB962C8B-B14F-4D97-AF65-F5344CB8AC3E}">
        <p14:creationId xmlns:p14="http://schemas.microsoft.com/office/powerpoint/2010/main" val="4022595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C2675F-5141-6E42-9FA0-E474625A7D48}" type="datetimeFigureOut">
              <a:rPr lang="en-US" smtClean="0"/>
              <a:t>6/18/18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C6E0A3-F5D2-D246-8FA1-5D25316EBE44}" type="slidenum">
              <a:rPr lang="en-US" smtClean="0"/>
              <a:t>‹#›</a:t>
            </a:fld>
            <a:endParaRPr lang="en-US"/>
          </a:p>
        </p:txBody>
      </p:sp>
    </p:spTree>
    <p:extLst>
      <p:ext uri="{BB962C8B-B14F-4D97-AF65-F5344CB8AC3E}">
        <p14:creationId xmlns:p14="http://schemas.microsoft.com/office/powerpoint/2010/main" val="3548512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C2675F-5141-6E42-9FA0-E474625A7D48}" type="datetimeFigureOut">
              <a:rPr lang="en-US" smtClean="0"/>
              <a:t>6/18/18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C6E0A3-F5D2-D246-8FA1-5D25316EBE44}" type="slidenum">
              <a:rPr lang="en-US" smtClean="0"/>
              <a:t>‹#›</a:t>
            </a:fld>
            <a:endParaRPr lang="en-US"/>
          </a:p>
        </p:txBody>
      </p:sp>
    </p:spTree>
    <p:extLst>
      <p:ext uri="{BB962C8B-B14F-4D97-AF65-F5344CB8AC3E}">
        <p14:creationId xmlns:p14="http://schemas.microsoft.com/office/powerpoint/2010/main" val="3695093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5C2675F-5141-6E42-9FA0-E474625A7D48}" type="datetimeFigureOut">
              <a:rPr lang="en-US" smtClean="0"/>
              <a:t>6/18/18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C6E0A3-F5D2-D246-8FA1-5D25316EBE44}" type="slidenum">
              <a:rPr lang="en-US" smtClean="0"/>
              <a:t>‹#›</a:t>
            </a:fld>
            <a:endParaRPr lang="en-US"/>
          </a:p>
        </p:txBody>
      </p:sp>
    </p:spTree>
    <p:extLst>
      <p:ext uri="{BB962C8B-B14F-4D97-AF65-F5344CB8AC3E}">
        <p14:creationId xmlns:p14="http://schemas.microsoft.com/office/powerpoint/2010/main" val="3356805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55C2675F-5141-6E42-9FA0-E474625A7D48}" type="datetimeFigureOut">
              <a:rPr lang="en-US" smtClean="0"/>
              <a:t>6/18/18</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5FC6E0A3-F5D2-D246-8FA1-5D25316EBE44}" type="slidenum">
              <a:rPr lang="en-US" smtClean="0"/>
              <a:t>‹#›</a:t>
            </a:fld>
            <a:endParaRPr lang="en-US"/>
          </a:p>
        </p:txBody>
      </p:sp>
    </p:spTree>
    <p:extLst>
      <p:ext uri="{BB962C8B-B14F-4D97-AF65-F5344CB8AC3E}">
        <p14:creationId xmlns:p14="http://schemas.microsoft.com/office/powerpoint/2010/main" val="2435718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55C2675F-5141-6E42-9FA0-E474625A7D48}" type="datetimeFigureOut">
              <a:rPr lang="en-US" smtClean="0"/>
              <a:t>6/18/18</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5FC6E0A3-F5D2-D246-8FA1-5D25316EBE44}" type="slidenum">
              <a:rPr lang="en-US" smtClean="0"/>
              <a:t>‹#›</a:t>
            </a:fld>
            <a:endParaRPr lang="en-US"/>
          </a:p>
        </p:txBody>
      </p:sp>
    </p:spTree>
    <p:extLst>
      <p:ext uri="{BB962C8B-B14F-4D97-AF65-F5344CB8AC3E}">
        <p14:creationId xmlns:p14="http://schemas.microsoft.com/office/powerpoint/2010/main" val="81294186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34.png"/><Relationship Id="rId4" Type="http://schemas.openxmlformats.org/officeDocument/2006/relationships/image" Target="../media/image36.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13D07B-ABF2-9E42-992B-74276B3C3C80}"/>
              </a:ext>
            </a:extLst>
          </p:cNvPr>
          <p:cNvPicPr>
            <a:picLocks noChangeAspect="1"/>
          </p:cNvPicPr>
          <p:nvPr/>
        </p:nvPicPr>
        <p:blipFill>
          <a:blip r:embed="rId3"/>
          <a:stretch>
            <a:fillRect/>
          </a:stretch>
        </p:blipFill>
        <p:spPr>
          <a:xfrm>
            <a:off x="475596" y="405352"/>
            <a:ext cx="11240808" cy="5632516"/>
          </a:xfrm>
          <a:prstGeom prst="rect">
            <a:avLst/>
          </a:prstGeom>
        </p:spPr>
      </p:pic>
      <p:sp>
        <p:nvSpPr>
          <p:cNvPr id="6" name="TextBox 5">
            <a:extLst>
              <a:ext uri="{FF2B5EF4-FFF2-40B4-BE49-F238E27FC236}">
                <a16:creationId xmlns:a16="http://schemas.microsoft.com/office/drawing/2014/main" id="{4AF137C1-8F52-D249-B1D7-87333CFADBC9}"/>
              </a:ext>
            </a:extLst>
          </p:cNvPr>
          <p:cNvSpPr txBox="1"/>
          <p:nvPr/>
        </p:nvSpPr>
        <p:spPr>
          <a:xfrm>
            <a:off x="10016900" y="6375546"/>
            <a:ext cx="1699504" cy="369332"/>
          </a:xfrm>
          <a:prstGeom prst="rect">
            <a:avLst/>
          </a:prstGeom>
          <a:noFill/>
        </p:spPr>
        <p:txBody>
          <a:bodyPr wrap="none" rtlCol="0">
            <a:spAutoFit/>
          </a:bodyPr>
          <a:lstStyle/>
          <a:p>
            <a:r>
              <a:rPr lang="en-US" i="1" dirty="0"/>
              <a:t>By Dexter Kim</a:t>
            </a:r>
          </a:p>
        </p:txBody>
      </p:sp>
    </p:spTree>
    <p:extLst>
      <p:ext uri="{BB962C8B-B14F-4D97-AF65-F5344CB8AC3E}">
        <p14:creationId xmlns:p14="http://schemas.microsoft.com/office/powerpoint/2010/main" val="2283752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31E9-EFA2-574F-ACFA-38D0EDC16EFA}"/>
              </a:ext>
            </a:extLst>
          </p:cNvPr>
          <p:cNvSpPr>
            <a:spLocks noGrp="1"/>
          </p:cNvSpPr>
          <p:nvPr>
            <p:ph type="title"/>
          </p:nvPr>
        </p:nvSpPr>
        <p:spPr/>
        <p:txBody>
          <a:bodyPr/>
          <a:lstStyle/>
          <a:p>
            <a:r>
              <a:rPr lang="en-US" dirty="0"/>
              <a:t>Screen Time</a:t>
            </a:r>
          </a:p>
        </p:txBody>
      </p:sp>
      <p:sp>
        <p:nvSpPr>
          <p:cNvPr id="3" name="Content Placeholder 2">
            <a:extLst>
              <a:ext uri="{FF2B5EF4-FFF2-40B4-BE49-F238E27FC236}">
                <a16:creationId xmlns:a16="http://schemas.microsoft.com/office/drawing/2014/main" id="{7A69A2D2-CD54-384B-B80D-0E0136677533}"/>
              </a:ext>
            </a:extLst>
          </p:cNvPr>
          <p:cNvSpPr>
            <a:spLocks noGrp="1"/>
          </p:cNvSpPr>
          <p:nvPr>
            <p:ph idx="1"/>
          </p:nvPr>
        </p:nvSpPr>
        <p:spPr/>
        <p:txBody>
          <a:bodyPr>
            <a:normAutofit lnSpcReduction="10000"/>
          </a:bodyPr>
          <a:lstStyle/>
          <a:p>
            <a:r>
              <a:rPr lang="en-US" dirty="0"/>
              <a:t>Reports</a:t>
            </a:r>
          </a:p>
          <a:p>
            <a:pPr lvl="1"/>
            <a:r>
              <a:rPr lang="en-US" dirty="0"/>
              <a:t>Weekly Activity Summary</a:t>
            </a:r>
          </a:p>
          <a:p>
            <a:pPr lvl="2"/>
            <a:r>
              <a:rPr lang="en-US" dirty="0"/>
              <a:t>App Usage</a:t>
            </a:r>
          </a:p>
          <a:p>
            <a:pPr lvl="2"/>
            <a:r>
              <a:rPr lang="en-US" dirty="0"/>
              <a:t>Pickups</a:t>
            </a:r>
          </a:p>
          <a:p>
            <a:pPr lvl="2"/>
            <a:r>
              <a:rPr lang="en-US" dirty="0"/>
              <a:t>Notifications</a:t>
            </a:r>
          </a:p>
          <a:p>
            <a:r>
              <a:rPr lang="en-US" dirty="0"/>
              <a:t>App Limits</a:t>
            </a:r>
          </a:p>
          <a:p>
            <a:pPr lvl="1"/>
            <a:r>
              <a:rPr lang="en-US" dirty="0"/>
              <a:t>Reminders</a:t>
            </a:r>
          </a:p>
          <a:p>
            <a:pPr lvl="1"/>
            <a:r>
              <a:rPr lang="en-US" dirty="0"/>
              <a:t>Allowances</a:t>
            </a:r>
          </a:p>
          <a:p>
            <a:endParaRPr lang="en-US" dirty="0"/>
          </a:p>
        </p:txBody>
      </p:sp>
      <p:pic>
        <p:nvPicPr>
          <p:cNvPr id="5" name="Picture 4">
            <a:extLst>
              <a:ext uri="{FF2B5EF4-FFF2-40B4-BE49-F238E27FC236}">
                <a16:creationId xmlns:a16="http://schemas.microsoft.com/office/drawing/2014/main" id="{BECA4E58-1D11-3E46-A5FA-40FC4DF8FD79}"/>
              </a:ext>
            </a:extLst>
          </p:cNvPr>
          <p:cNvPicPr>
            <a:picLocks noChangeAspect="1"/>
          </p:cNvPicPr>
          <p:nvPr/>
        </p:nvPicPr>
        <p:blipFill>
          <a:blip r:embed="rId3"/>
          <a:stretch>
            <a:fillRect/>
          </a:stretch>
        </p:blipFill>
        <p:spPr>
          <a:xfrm>
            <a:off x="10811969" y="270172"/>
            <a:ext cx="1149842" cy="1101428"/>
          </a:xfrm>
          <a:prstGeom prst="rect">
            <a:avLst/>
          </a:prstGeom>
        </p:spPr>
      </p:pic>
      <p:pic>
        <p:nvPicPr>
          <p:cNvPr id="7" name="Picture 6">
            <a:extLst>
              <a:ext uri="{FF2B5EF4-FFF2-40B4-BE49-F238E27FC236}">
                <a16:creationId xmlns:a16="http://schemas.microsoft.com/office/drawing/2014/main" id="{95107AED-5B7A-8543-962F-E61F149E4417}"/>
              </a:ext>
            </a:extLst>
          </p:cNvPr>
          <p:cNvPicPr>
            <a:picLocks noChangeAspect="1"/>
          </p:cNvPicPr>
          <p:nvPr/>
        </p:nvPicPr>
        <p:blipFill rotWithShape="1">
          <a:blip r:embed="rId4"/>
          <a:srcRect l="13" r="51763"/>
          <a:stretch/>
        </p:blipFill>
        <p:spPr>
          <a:xfrm>
            <a:off x="5670794" y="4615097"/>
            <a:ext cx="3212510" cy="2242903"/>
          </a:xfrm>
          <a:prstGeom prst="rect">
            <a:avLst/>
          </a:prstGeom>
        </p:spPr>
      </p:pic>
      <p:pic>
        <p:nvPicPr>
          <p:cNvPr id="9" name="Picture 8">
            <a:extLst>
              <a:ext uri="{FF2B5EF4-FFF2-40B4-BE49-F238E27FC236}">
                <a16:creationId xmlns:a16="http://schemas.microsoft.com/office/drawing/2014/main" id="{50FFDD00-62C0-A948-B8F3-CD762C8D832A}"/>
              </a:ext>
            </a:extLst>
          </p:cNvPr>
          <p:cNvPicPr>
            <a:picLocks noChangeAspect="1"/>
          </p:cNvPicPr>
          <p:nvPr/>
        </p:nvPicPr>
        <p:blipFill>
          <a:blip r:embed="rId5"/>
          <a:stretch>
            <a:fillRect/>
          </a:stretch>
        </p:blipFill>
        <p:spPr>
          <a:xfrm>
            <a:off x="5670794" y="542561"/>
            <a:ext cx="1658212" cy="3098487"/>
          </a:xfrm>
          <a:prstGeom prst="rect">
            <a:avLst/>
          </a:prstGeom>
        </p:spPr>
      </p:pic>
      <p:pic>
        <p:nvPicPr>
          <p:cNvPr id="11" name="Picture 10">
            <a:extLst>
              <a:ext uri="{FF2B5EF4-FFF2-40B4-BE49-F238E27FC236}">
                <a16:creationId xmlns:a16="http://schemas.microsoft.com/office/drawing/2014/main" id="{E7B88D2C-73FC-014C-BE66-2748DE0DD03B}"/>
              </a:ext>
            </a:extLst>
          </p:cNvPr>
          <p:cNvPicPr>
            <a:picLocks noChangeAspect="1"/>
          </p:cNvPicPr>
          <p:nvPr/>
        </p:nvPicPr>
        <p:blipFill>
          <a:blip r:embed="rId6"/>
          <a:stretch>
            <a:fillRect/>
          </a:stretch>
        </p:blipFill>
        <p:spPr>
          <a:xfrm>
            <a:off x="8773297" y="2572017"/>
            <a:ext cx="2499037" cy="4285983"/>
          </a:xfrm>
          <a:prstGeom prst="rect">
            <a:avLst/>
          </a:prstGeom>
        </p:spPr>
      </p:pic>
    </p:spTree>
    <p:extLst>
      <p:ext uri="{BB962C8B-B14F-4D97-AF65-F5344CB8AC3E}">
        <p14:creationId xmlns:p14="http://schemas.microsoft.com/office/powerpoint/2010/main" val="1224953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42231-2101-0B4D-A994-2F4FAE8B442D}"/>
              </a:ext>
            </a:extLst>
          </p:cNvPr>
          <p:cNvSpPr>
            <a:spLocks noGrp="1"/>
          </p:cNvSpPr>
          <p:nvPr>
            <p:ph type="title"/>
          </p:nvPr>
        </p:nvSpPr>
        <p:spPr/>
        <p:txBody>
          <a:bodyPr/>
          <a:lstStyle/>
          <a:p>
            <a:r>
              <a:rPr lang="en-US" dirty="0"/>
              <a:t>Message</a:t>
            </a:r>
          </a:p>
        </p:txBody>
      </p:sp>
      <p:sp>
        <p:nvSpPr>
          <p:cNvPr id="3" name="Content Placeholder 2">
            <a:extLst>
              <a:ext uri="{FF2B5EF4-FFF2-40B4-BE49-F238E27FC236}">
                <a16:creationId xmlns:a16="http://schemas.microsoft.com/office/drawing/2014/main" id="{A894D443-C5B9-FD44-ABBD-FEAC4F18F17C}"/>
              </a:ext>
            </a:extLst>
          </p:cNvPr>
          <p:cNvSpPr>
            <a:spLocks noGrp="1"/>
          </p:cNvSpPr>
          <p:nvPr>
            <p:ph idx="1"/>
          </p:nvPr>
        </p:nvSpPr>
        <p:spPr>
          <a:xfrm>
            <a:off x="1141413" y="1879990"/>
            <a:ext cx="9905998" cy="1682579"/>
          </a:xfrm>
        </p:spPr>
        <p:txBody>
          <a:bodyPr/>
          <a:lstStyle/>
          <a:p>
            <a:r>
              <a:rPr lang="en-US" dirty="0"/>
              <a:t>Tongue Detection for </a:t>
            </a:r>
            <a:r>
              <a:rPr lang="en-US" dirty="0" err="1"/>
              <a:t>Animoji</a:t>
            </a:r>
            <a:endParaRPr lang="en-US" dirty="0"/>
          </a:p>
          <a:p>
            <a:r>
              <a:rPr lang="en-US" dirty="0"/>
              <a:t>Additional </a:t>
            </a:r>
            <a:r>
              <a:rPr lang="en-US" dirty="0" err="1"/>
              <a:t>Animoji</a:t>
            </a:r>
            <a:r>
              <a:rPr lang="en-US" dirty="0"/>
              <a:t> </a:t>
            </a:r>
            <a:r>
              <a:rPr lang="en-US" dirty="0" err="1"/>
              <a:t>Cahracters</a:t>
            </a:r>
            <a:endParaRPr lang="en-US" dirty="0"/>
          </a:p>
          <a:p>
            <a:r>
              <a:rPr lang="en-US" dirty="0" err="1"/>
              <a:t>Memoji</a:t>
            </a:r>
            <a:r>
              <a:rPr lang="en-US" dirty="0"/>
              <a:t> – Personal </a:t>
            </a:r>
            <a:r>
              <a:rPr lang="en-US" dirty="0" err="1"/>
              <a:t>Animoji</a:t>
            </a:r>
            <a:endParaRPr lang="en-US" dirty="0"/>
          </a:p>
        </p:txBody>
      </p:sp>
      <p:pic>
        <p:nvPicPr>
          <p:cNvPr id="9" name="Picture 8">
            <a:extLst>
              <a:ext uri="{FF2B5EF4-FFF2-40B4-BE49-F238E27FC236}">
                <a16:creationId xmlns:a16="http://schemas.microsoft.com/office/drawing/2014/main" id="{9133AAA3-608E-9F4F-82A6-C613D566B63A}"/>
              </a:ext>
            </a:extLst>
          </p:cNvPr>
          <p:cNvPicPr>
            <a:picLocks noChangeAspect="1"/>
          </p:cNvPicPr>
          <p:nvPr/>
        </p:nvPicPr>
        <p:blipFill>
          <a:blip r:embed="rId3"/>
          <a:stretch>
            <a:fillRect/>
          </a:stretch>
        </p:blipFill>
        <p:spPr>
          <a:xfrm>
            <a:off x="1141413" y="3562569"/>
            <a:ext cx="5974619" cy="1733278"/>
          </a:xfrm>
          <a:prstGeom prst="rect">
            <a:avLst/>
          </a:prstGeom>
        </p:spPr>
      </p:pic>
      <p:pic>
        <p:nvPicPr>
          <p:cNvPr id="11" name="Picture 10">
            <a:extLst>
              <a:ext uri="{FF2B5EF4-FFF2-40B4-BE49-F238E27FC236}">
                <a16:creationId xmlns:a16="http://schemas.microsoft.com/office/drawing/2014/main" id="{F7D2125F-A86E-2043-9D9E-B9C7032C9735}"/>
              </a:ext>
            </a:extLst>
          </p:cNvPr>
          <p:cNvPicPr>
            <a:picLocks noChangeAspect="1"/>
          </p:cNvPicPr>
          <p:nvPr/>
        </p:nvPicPr>
        <p:blipFill>
          <a:blip r:embed="rId4"/>
          <a:stretch>
            <a:fillRect/>
          </a:stretch>
        </p:blipFill>
        <p:spPr>
          <a:xfrm>
            <a:off x="10836876" y="457201"/>
            <a:ext cx="979616" cy="958624"/>
          </a:xfrm>
          <a:prstGeom prst="rect">
            <a:avLst/>
          </a:prstGeom>
        </p:spPr>
      </p:pic>
      <p:pic>
        <p:nvPicPr>
          <p:cNvPr id="13" name="Picture 12">
            <a:extLst>
              <a:ext uri="{FF2B5EF4-FFF2-40B4-BE49-F238E27FC236}">
                <a16:creationId xmlns:a16="http://schemas.microsoft.com/office/drawing/2014/main" id="{82814193-7C39-8B4A-A0D8-9CAEFFE09C3E}"/>
              </a:ext>
            </a:extLst>
          </p:cNvPr>
          <p:cNvPicPr>
            <a:picLocks noChangeAspect="1"/>
          </p:cNvPicPr>
          <p:nvPr/>
        </p:nvPicPr>
        <p:blipFill>
          <a:blip r:embed="rId5"/>
          <a:stretch>
            <a:fillRect/>
          </a:stretch>
        </p:blipFill>
        <p:spPr>
          <a:xfrm>
            <a:off x="9670192" y="2405542"/>
            <a:ext cx="2146300" cy="4191000"/>
          </a:xfrm>
          <a:prstGeom prst="rect">
            <a:avLst/>
          </a:prstGeom>
        </p:spPr>
      </p:pic>
      <p:pic>
        <p:nvPicPr>
          <p:cNvPr id="7" name="Picture 6">
            <a:extLst>
              <a:ext uri="{FF2B5EF4-FFF2-40B4-BE49-F238E27FC236}">
                <a16:creationId xmlns:a16="http://schemas.microsoft.com/office/drawing/2014/main" id="{72B507FA-91E6-AF48-973B-EB9C6E4CAF99}"/>
              </a:ext>
            </a:extLst>
          </p:cNvPr>
          <p:cNvPicPr>
            <a:picLocks noChangeAspect="1"/>
          </p:cNvPicPr>
          <p:nvPr/>
        </p:nvPicPr>
        <p:blipFill>
          <a:blip r:embed="rId6"/>
          <a:stretch>
            <a:fillRect/>
          </a:stretch>
        </p:blipFill>
        <p:spPr>
          <a:xfrm>
            <a:off x="3600405" y="5031645"/>
            <a:ext cx="5270285" cy="1564897"/>
          </a:xfrm>
          <a:prstGeom prst="rect">
            <a:avLst/>
          </a:prstGeom>
        </p:spPr>
      </p:pic>
    </p:spTree>
    <p:extLst>
      <p:ext uri="{BB962C8B-B14F-4D97-AF65-F5344CB8AC3E}">
        <p14:creationId xmlns:p14="http://schemas.microsoft.com/office/powerpoint/2010/main" val="2073943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877C9-68C3-5F4D-971F-103E2327107A}"/>
              </a:ext>
            </a:extLst>
          </p:cNvPr>
          <p:cNvSpPr>
            <a:spLocks noGrp="1"/>
          </p:cNvSpPr>
          <p:nvPr>
            <p:ph type="title"/>
          </p:nvPr>
        </p:nvSpPr>
        <p:spPr/>
        <p:txBody>
          <a:bodyPr/>
          <a:lstStyle/>
          <a:p>
            <a:r>
              <a:rPr lang="en-US" dirty="0"/>
              <a:t>Facetime</a:t>
            </a:r>
          </a:p>
        </p:txBody>
      </p:sp>
      <p:pic>
        <p:nvPicPr>
          <p:cNvPr id="5" name="Content Placeholder 4">
            <a:extLst>
              <a:ext uri="{FF2B5EF4-FFF2-40B4-BE49-F238E27FC236}">
                <a16:creationId xmlns:a16="http://schemas.microsoft.com/office/drawing/2014/main" id="{85EC427B-CFDA-DA43-B510-1F0981F4123B}"/>
              </a:ext>
            </a:extLst>
          </p:cNvPr>
          <p:cNvPicPr>
            <a:picLocks noGrp="1" noChangeAspect="1"/>
          </p:cNvPicPr>
          <p:nvPr>
            <p:ph idx="1"/>
          </p:nvPr>
        </p:nvPicPr>
        <p:blipFill>
          <a:blip r:embed="rId3"/>
          <a:stretch>
            <a:fillRect/>
          </a:stretch>
        </p:blipFill>
        <p:spPr>
          <a:xfrm>
            <a:off x="10799805" y="329169"/>
            <a:ext cx="1042730" cy="1064011"/>
          </a:xfrm>
        </p:spPr>
      </p:pic>
      <p:pic>
        <p:nvPicPr>
          <p:cNvPr id="7" name="Picture 6">
            <a:extLst>
              <a:ext uri="{FF2B5EF4-FFF2-40B4-BE49-F238E27FC236}">
                <a16:creationId xmlns:a16="http://schemas.microsoft.com/office/drawing/2014/main" id="{FEE5A6E2-BEB6-0B4A-9E2C-19CC02DE42B4}"/>
              </a:ext>
            </a:extLst>
          </p:cNvPr>
          <p:cNvPicPr>
            <a:picLocks noChangeAspect="1"/>
          </p:cNvPicPr>
          <p:nvPr/>
        </p:nvPicPr>
        <p:blipFill>
          <a:blip r:embed="rId4"/>
          <a:stretch>
            <a:fillRect/>
          </a:stretch>
        </p:blipFill>
        <p:spPr>
          <a:xfrm>
            <a:off x="1141413" y="3784990"/>
            <a:ext cx="6277171" cy="910578"/>
          </a:xfrm>
          <a:prstGeom prst="rect">
            <a:avLst/>
          </a:prstGeom>
        </p:spPr>
      </p:pic>
      <p:pic>
        <p:nvPicPr>
          <p:cNvPr id="9" name="Picture 8">
            <a:extLst>
              <a:ext uri="{FF2B5EF4-FFF2-40B4-BE49-F238E27FC236}">
                <a16:creationId xmlns:a16="http://schemas.microsoft.com/office/drawing/2014/main" id="{2381D954-1F7C-7442-9C12-F5FA6118B597}"/>
              </a:ext>
            </a:extLst>
          </p:cNvPr>
          <p:cNvPicPr>
            <a:picLocks noChangeAspect="1"/>
          </p:cNvPicPr>
          <p:nvPr/>
        </p:nvPicPr>
        <p:blipFill>
          <a:blip r:embed="rId5"/>
          <a:stretch>
            <a:fillRect/>
          </a:stretch>
        </p:blipFill>
        <p:spPr>
          <a:xfrm>
            <a:off x="7840065" y="1280367"/>
            <a:ext cx="2772976" cy="5009246"/>
          </a:xfrm>
          <a:prstGeom prst="rect">
            <a:avLst/>
          </a:prstGeom>
        </p:spPr>
      </p:pic>
      <p:sp>
        <p:nvSpPr>
          <p:cNvPr id="11" name="Content Placeholder 2">
            <a:extLst>
              <a:ext uri="{FF2B5EF4-FFF2-40B4-BE49-F238E27FC236}">
                <a16:creationId xmlns:a16="http://schemas.microsoft.com/office/drawing/2014/main" id="{FA9B087E-01C2-E24C-9794-999D75FDDFBF}"/>
              </a:ext>
            </a:extLst>
          </p:cNvPr>
          <p:cNvSpPr txBox="1">
            <a:spLocks/>
          </p:cNvSpPr>
          <p:nvPr/>
        </p:nvSpPr>
        <p:spPr>
          <a:xfrm>
            <a:off x="1141413" y="1879990"/>
            <a:ext cx="3517084" cy="168257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Group Facetime</a:t>
            </a:r>
          </a:p>
          <a:p>
            <a:pPr lvl="1"/>
            <a:r>
              <a:rPr lang="en-US" dirty="0"/>
              <a:t>Up to 32 people</a:t>
            </a:r>
          </a:p>
          <a:p>
            <a:pPr lvl="1"/>
            <a:r>
              <a:rPr lang="en-US" dirty="0"/>
              <a:t>With </a:t>
            </a:r>
            <a:r>
              <a:rPr lang="en-US" dirty="0" err="1"/>
              <a:t>Memoji</a:t>
            </a:r>
            <a:endParaRPr lang="en-US" dirty="0"/>
          </a:p>
        </p:txBody>
      </p:sp>
    </p:spTree>
    <p:extLst>
      <p:ext uri="{BB962C8B-B14F-4D97-AF65-F5344CB8AC3E}">
        <p14:creationId xmlns:p14="http://schemas.microsoft.com/office/powerpoint/2010/main" val="3861750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DFEC-374E-3D4D-B18D-FFCDF68C1AAA}"/>
              </a:ext>
            </a:extLst>
          </p:cNvPr>
          <p:cNvSpPr>
            <a:spLocks noGrp="1"/>
          </p:cNvSpPr>
          <p:nvPr>
            <p:ph type="title"/>
          </p:nvPr>
        </p:nvSpPr>
        <p:spPr/>
        <p:txBody>
          <a:bodyPr/>
          <a:lstStyle/>
          <a:p>
            <a:r>
              <a:rPr lang="en-US" dirty="0"/>
              <a:t>ML - Machine learning</a:t>
            </a:r>
          </a:p>
        </p:txBody>
      </p:sp>
      <p:pic>
        <p:nvPicPr>
          <p:cNvPr id="5" name="Content Placeholder 4">
            <a:extLst>
              <a:ext uri="{FF2B5EF4-FFF2-40B4-BE49-F238E27FC236}">
                <a16:creationId xmlns:a16="http://schemas.microsoft.com/office/drawing/2014/main" id="{6EC0AE11-2ACE-5A4A-B925-96F45B1C3F9B}"/>
              </a:ext>
            </a:extLst>
          </p:cNvPr>
          <p:cNvPicPr>
            <a:picLocks noGrp="1" noChangeAspect="1"/>
          </p:cNvPicPr>
          <p:nvPr>
            <p:ph idx="1"/>
          </p:nvPr>
        </p:nvPicPr>
        <p:blipFill rotWithShape="1">
          <a:blip r:embed="rId3"/>
          <a:srcRect l="21329" t="12186" r="19175" b="13602"/>
          <a:stretch/>
        </p:blipFill>
        <p:spPr>
          <a:xfrm>
            <a:off x="10925125" y="379751"/>
            <a:ext cx="942421" cy="942421"/>
          </a:xfrm>
        </p:spPr>
      </p:pic>
      <p:sp>
        <p:nvSpPr>
          <p:cNvPr id="7" name="Content Placeholder 2">
            <a:extLst>
              <a:ext uri="{FF2B5EF4-FFF2-40B4-BE49-F238E27FC236}">
                <a16:creationId xmlns:a16="http://schemas.microsoft.com/office/drawing/2014/main" id="{0B12FEBD-8BDA-8C4D-8EFE-7C0E49D0FD93}"/>
              </a:ext>
            </a:extLst>
          </p:cNvPr>
          <p:cNvSpPr txBox="1">
            <a:spLocks/>
          </p:cNvSpPr>
          <p:nvPr/>
        </p:nvSpPr>
        <p:spPr>
          <a:xfrm>
            <a:off x="1141413" y="2204160"/>
            <a:ext cx="5165626" cy="2343126"/>
          </a:xfrm>
          <a:prstGeom prst="rect">
            <a:avLst/>
          </a:prstGeom>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Create ML</a:t>
            </a:r>
          </a:p>
          <a:p>
            <a:pPr lvl="1"/>
            <a:r>
              <a:rPr lang="en-US" dirty="0"/>
              <a:t>Vision and Natural Language</a:t>
            </a:r>
          </a:p>
          <a:p>
            <a:pPr lvl="1"/>
            <a:r>
              <a:rPr lang="en-US" dirty="0"/>
              <a:t>Custom data</a:t>
            </a:r>
          </a:p>
          <a:p>
            <a:pPr lvl="1"/>
            <a:r>
              <a:rPr lang="en-US" dirty="0"/>
              <a:t>Built in Swift</a:t>
            </a:r>
          </a:p>
          <a:p>
            <a:pPr lvl="1"/>
            <a:r>
              <a:rPr lang="en-US" dirty="0"/>
              <a:t>Better performance of training</a:t>
            </a:r>
          </a:p>
          <a:p>
            <a:r>
              <a:rPr lang="en-US" dirty="0"/>
              <a:t>Core ML 2</a:t>
            </a:r>
          </a:p>
          <a:p>
            <a:pPr lvl="1"/>
            <a:r>
              <a:rPr lang="en-US" dirty="0"/>
              <a:t>Model Size</a:t>
            </a:r>
          </a:p>
          <a:p>
            <a:pPr lvl="1"/>
            <a:r>
              <a:rPr lang="en-US" dirty="0"/>
              <a:t>Performance</a:t>
            </a:r>
          </a:p>
          <a:p>
            <a:pPr lvl="1"/>
            <a:r>
              <a:rPr lang="en-US" dirty="0"/>
              <a:t>Customization</a:t>
            </a:r>
          </a:p>
        </p:txBody>
      </p:sp>
      <p:pic>
        <p:nvPicPr>
          <p:cNvPr id="11" name="Picture 10">
            <a:extLst>
              <a:ext uri="{FF2B5EF4-FFF2-40B4-BE49-F238E27FC236}">
                <a16:creationId xmlns:a16="http://schemas.microsoft.com/office/drawing/2014/main" id="{0938A2FC-22E0-1F48-8FEA-CA632418068F}"/>
              </a:ext>
            </a:extLst>
          </p:cNvPr>
          <p:cNvPicPr>
            <a:picLocks noChangeAspect="1"/>
          </p:cNvPicPr>
          <p:nvPr/>
        </p:nvPicPr>
        <p:blipFill>
          <a:blip r:embed="rId4"/>
          <a:stretch>
            <a:fillRect/>
          </a:stretch>
        </p:blipFill>
        <p:spPr>
          <a:xfrm>
            <a:off x="6094412" y="2301014"/>
            <a:ext cx="5869288" cy="971524"/>
          </a:xfrm>
          <a:prstGeom prst="rect">
            <a:avLst/>
          </a:prstGeom>
        </p:spPr>
      </p:pic>
      <p:pic>
        <p:nvPicPr>
          <p:cNvPr id="13" name="Picture 12">
            <a:extLst>
              <a:ext uri="{FF2B5EF4-FFF2-40B4-BE49-F238E27FC236}">
                <a16:creationId xmlns:a16="http://schemas.microsoft.com/office/drawing/2014/main" id="{DC20D8EC-DE21-8949-9B31-9FFE8375C754}"/>
              </a:ext>
            </a:extLst>
          </p:cNvPr>
          <p:cNvPicPr>
            <a:picLocks noChangeAspect="1"/>
          </p:cNvPicPr>
          <p:nvPr/>
        </p:nvPicPr>
        <p:blipFill>
          <a:blip r:embed="rId5"/>
          <a:stretch>
            <a:fillRect/>
          </a:stretch>
        </p:blipFill>
        <p:spPr>
          <a:xfrm>
            <a:off x="6094412" y="3598608"/>
            <a:ext cx="5884961" cy="1586052"/>
          </a:xfrm>
          <a:prstGeom prst="rect">
            <a:avLst/>
          </a:prstGeom>
        </p:spPr>
      </p:pic>
      <p:pic>
        <p:nvPicPr>
          <p:cNvPr id="15" name="Picture 14">
            <a:extLst>
              <a:ext uri="{FF2B5EF4-FFF2-40B4-BE49-F238E27FC236}">
                <a16:creationId xmlns:a16="http://schemas.microsoft.com/office/drawing/2014/main" id="{A2DD28F3-5809-AF44-8C58-C33501C08A64}"/>
              </a:ext>
            </a:extLst>
          </p:cNvPr>
          <p:cNvPicPr>
            <a:picLocks noChangeAspect="1"/>
          </p:cNvPicPr>
          <p:nvPr/>
        </p:nvPicPr>
        <p:blipFill>
          <a:blip r:embed="rId6"/>
          <a:stretch>
            <a:fillRect/>
          </a:stretch>
        </p:blipFill>
        <p:spPr>
          <a:xfrm>
            <a:off x="6856096" y="5510730"/>
            <a:ext cx="4361592" cy="464387"/>
          </a:xfrm>
          <a:prstGeom prst="rect">
            <a:avLst/>
          </a:prstGeom>
        </p:spPr>
      </p:pic>
    </p:spTree>
    <p:extLst>
      <p:ext uri="{BB962C8B-B14F-4D97-AF65-F5344CB8AC3E}">
        <p14:creationId xmlns:p14="http://schemas.microsoft.com/office/powerpoint/2010/main" val="4112601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EF02-5C9A-C04E-B896-590AFE1D99C7}"/>
              </a:ext>
            </a:extLst>
          </p:cNvPr>
          <p:cNvSpPr>
            <a:spLocks noGrp="1"/>
          </p:cNvSpPr>
          <p:nvPr>
            <p:ph type="title"/>
          </p:nvPr>
        </p:nvSpPr>
        <p:spPr/>
        <p:txBody>
          <a:bodyPr/>
          <a:lstStyle/>
          <a:p>
            <a:r>
              <a:rPr lang="en-US" dirty="0"/>
              <a:t>Siri shortcuts</a:t>
            </a:r>
          </a:p>
        </p:txBody>
      </p:sp>
      <p:pic>
        <p:nvPicPr>
          <p:cNvPr id="9" name="Content Placeholder 8">
            <a:extLst>
              <a:ext uri="{FF2B5EF4-FFF2-40B4-BE49-F238E27FC236}">
                <a16:creationId xmlns:a16="http://schemas.microsoft.com/office/drawing/2014/main" id="{4117D73F-793F-7541-9875-424C2736C541}"/>
              </a:ext>
            </a:extLst>
          </p:cNvPr>
          <p:cNvPicPr>
            <a:picLocks noGrp="1" noChangeAspect="1"/>
          </p:cNvPicPr>
          <p:nvPr>
            <p:ph idx="1"/>
          </p:nvPr>
        </p:nvPicPr>
        <p:blipFill>
          <a:blip r:embed="rId3"/>
          <a:stretch>
            <a:fillRect/>
          </a:stretch>
        </p:blipFill>
        <p:spPr>
          <a:xfrm>
            <a:off x="1816467" y="2627721"/>
            <a:ext cx="8800478" cy="2005172"/>
          </a:xfrm>
        </p:spPr>
      </p:pic>
      <p:pic>
        <p:nvPicPr>
          <p:cNvPr id="13" name="Picture 12">
            <a:extLst>
              <a:ext uri="{FF2B5EF4-FFF2-40B4-BE49-F238E27FC236}">
                <a16:creationId xmlns:a16="http://schemas.microsoft.com/office/drawing/2014/main" id="{EAF787DC-D229-974B-9DA1-30A315B02462}"/>
              </a:ext>
            </a:extLst>
          </p:cNvPr>
          <p:cNvPicPr>
            <a:picLocks noChangeAspect="1"/>
          </p:cNvPicPr>
          <p:nvPr/>
        </p:nvPicPr>
        <p:blipFill>
          <a:blip r:embed="rId4"/>
          <a:stretch>
            <a:fillRect/>
          </a:stretch>
        </p:blipFill>
        <p:spPr>
          <a:xfrm>
            <a:off x="10696546" y="394730"/>
            <a:ext cx="1125151" cy="1125151"/>
          </a:xfrm>
          <a:prstGeom prst="rect">
            <a:avLst/>
          </a:prstGeom>
        </p:spPr>
      </p:pic>
    </p:spTree>
    <p:extLst>
      <p:ext uri="{BB962C8B-B14F-4D97-AF65-F5344CB8AC3E}">
        <p14:creationId xmlns:p14="http://schemas.microsoft.com/office/powerpoint/2010/main" val="1542609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9121-E170-4A4B-B736-D1436EA5E35A}"/>
              </a:ext>
            </a:extLst>
          </p:cNvPr>
          <p:cNvSpPr>
            <a:spLocks noGrp="1"/>
          </p:cNvSpPr>
          <p:nvPr>
            <p:ph type="title"/>
          </p:nvPr>
        </p:nvSpPr>
        <p:spPr>
          <a:xfrm>
            <a:off x="1141413" y="609600"/>
            <a:ext cx="9905998" cy="1905000"/>
          </a:xfrm>
        </p:spPr>
        <p:txBody>
          <a:bodyPr/>
          <a:lstStyle/>
          <a:p>
            <a:r>
              <a:rPr lang="en-US" dirty="0"/>
              <a:t>Siri shortcuts – SIRI SUGGESTION</a:t>
            </a:r>
          </a:p>
        </p:txBody>
      </p:sp>
      <p:pic>
        <p:nvPicPr>
          <p:cNvPr id="11" name="Picture 10">
            <a:extLst>
              <a:ext uri="{FF2B5EF4-FFF2-40B4-BE49-F238E27FC236}">
                <a16:creationId xmlns:a16="http://schemas.microsoft.com/office/drawing/2014/main" id="{71C15B16-0701-7742-8DE5-D18930601227}"/>
              </a:ext>
            </a:extLst>
          </p:cNvPr>
          <p:cNvPicPr>
            <a:picLocks noChangeAspect="1"/>
          </p:cNvPicPr>
          <p:nvPr/>
        </p:nvPicPr>
        <p:blipFill>
          <a:blip r:embed="rId3"/>
          <a:stretch>
            <a:fillRect/>
          </a:stretch>
        </p:blipFill>
        <p:spPr>
          <a:xfrm>
            <a:off x="817787" y="2084062"/>
            <a:ext cx="2252631" cy="4337328"/>
          </a:xfrm>
          <a:prstGeom prst="rect">
            <a:avLst/>
          </a:prstGeom>
        </p:spPr>
      </p:pic>
      <p:pic>
        <p:nvPicPr>
          <p:cNvPr id="13" name="Picture 12">
            <a:extLst>
              <a:ext uri="{FF2B5EF4-FFF2-40B4-BE49-F238E27FC236}">
                <a16:creationId xmlns:a16="http://schemas.microsoft.com/office/drawing/2014/main" id="{2562595A-2B55-9046-B7F1-8C121D73115F}"/>
              </a:ext>
            </a:extLst>
          </p:cNvPr>
          <p:cNvPicPr>
            <a:picLocks noChangeAspect="1"/>
          </p:cNvPicPr>
          <p:nvPr/>
        </p:nvPicPr>
        <p:blipFill>
          <a:blip r:embed="rId4"/>
          <a:stretch>
            <a:fillRect/>
          </a:stretch>
        </p:blipFill>
        <p:spPr>
          <a:xfrm>
            <a:off x="3070418" y="2084062"/>
            <a:ext cx="2275795" cy="4337328"/>
          </a:xfrm>
          <a:prstGeom prst="rect">
            <a:avLst/>
          </a:prstGeom>
        </p:spPr>
      </p:pic>
      <p:pic>
        <p:nvPicPr>
          <p:cNvPr id="15" name="Picture 14">
            <a:extLst>
              <a:ext uri="{FF2B5EF4-FFF2-40B4-BE49-F238E27FC236}">
                <a16:creationId xmlns:a16="http://schemas.microsoft.com/office/drawing/2014/main" id="{B3B4A6CB-5432-6046-AA00-A475EF7F7FAA}"/>
              </a:ext>
            </a:extLst>
          </p:cNvPr>
          <p:cNvPicPr>
            <a:picLocks noChangeAspect="1"/>
          </p:cNvPicPr>
          <p:nvPr/>
        </p:nvPicPr>
        <p:blipFill>
          <a:blip r:embed="rId5"/>
          <a:stretch>
            <a:fillRect/>
          </a:stretch>
        </p:blipFill>
        <p:spPr>
          <a:xfrm>
            <a:off x="5346213" y="2084062"/>
            <a:ext cx="2240984" cy="4341173"/>
          </a:xfrm>
          <a:prstGeom prst="rect">
            <a:avLst/>
          </a:prstGeom>
        </p:spPr>
      </p:pic>
      <p:pic>
        <p:nvPicPr>
          <p:cNvPr id="23" name="Picture 22">
            <a:extLst>
              <a:ext uri="{FF2B5EF4-FFF2-40B4-BE49-F238E27FC236}">
                <a16:creationId xmlns:a16="http://schemas.microsoft.com/office/drawing/2014/main" id="{B1F43A17-2AB6-264D-85A7-4F8871E6E05D}"/>
              </a:ext>
            </a:extLst>
          </p:cNvPr>
          <p:cNvPicPr>
            <a:picLocks noChangeAspect="1"/>
          </p:cNvPicPr>
          <p:nvPr/>
        </p:nvPicPr>
        <p:blipFill>
          <a:blip r:embed="rId6">
            <a:alphaModFix amt="70000"/>
          </a:blip>
          <a:stretch>
            <a:fillRect/>
          </a:stretch>
        </p:blipFill>
        <p:spPr>
          <a:xfrm>
            <a:off x="8383124" y="1710820"/>
            <a:ext cx="2664287" cy="4710570"/>
          </a:xfrm>
          <a:prstGeom prst="rect">
            <a:avLst/>
          </a:prstGeom>
        </p:spPr>
      </p:pic>
      <p:pic>
        <p:nvPicPr>
          <p:cNvPr id="17" name="Picture 16">
            <a:extLst>
              <a:ext uri="{FF2B5EF4-FFF2-40B4-BE49-F238E27FC236}">
                <a16:creationId xmlns:a16="http://schemas.microsoft.com/office/drawing/2014/main" id="{4B787F09-93BA-D64F-BA09-18111AF6B90D}"/>
              </a:ext>
            </a:extLst>
          </p:cNvPr>
          <p:cNvPicPr>
            <a:picLocks noChangeAspect="1"/>
          </p:cNvPicPr>
          <p:nvPr/>
        </p:nvPicPr>
        <p:blipFill>
          <a:blip r:embed="rId7"/>
          <a:stretch>
            <a:fillRect/>
          </a:stretch>
        </p:blipFill>
        <p:spPr>
          <a:xfrm>
            <a:off x="8146040" y="2666735"/>
            <a:ext cx="2733448" cy="795185"/>
          </a:xfrm>
          <a:prstGeom prst="rect">
            <a:avLst/>
          </a:prstGeom>
        </p:spPr>
      </p:pic>
      <p:pic>
        <p:nvPicPr>
          <p:cNvPr id="19" name="Picture 18">
            <a:extLst>
              <a:ext uri="{FF2B5EF4-FFF2-40B4-BE49-F238E27FC236}">
                <a16:creationId xmlns:a16="http://schemas.microsoft.com/office/drawing/2014/main" id="{DA42D6BD-8CAB-F446-9359-7107C6F625BC}"/>
              </a:ext>
            </a:extLst>
          </p:cNvPr>
          <p:cNvPicPr>
            <a:picLocks noChangeAspect="1"/>
          </p:cNvPicPr>
          <p:nvPr/>
        </p:nvPicPr>
        <p:blipFill>
          <a:blip r:embed="rId8"/>
          <a:stretch>
            <a:fillRect/>
          </a:stretch>
        </p:blipFill>
        <p:spPr>
          <a:xfrm>
            <a:off x="8574883" y="3461920"/>
            <a:ext cx="2472528" cy="757911"/>
          </a:xfrm>
          <a:prstGeom prst="rect">
            <a:avLst/>
          </a:prstGeom>
        </p:spPr>
      </p:pic>
      <p:pic>
        <p:nvPicPr>
          <p:cNvPr id="21" name="Picture 20">
            <a:extLst>
              <a:ext uri="{FF2B5EF4-FFF2-40B4-BE49-F238E27FC236}">
                <a16:creationId xmlns:a16="http://schemas.microsoft.com/office/drawing/2014/main" id="{F1D65C21-D8C9-144C-B917-13178950B0E6}"/>
              </a:ext>
            </a:extLst>
          </p:cNvPr>
          <p:cNvPicPr>
            <a:picLocks noChangeAspect="1"/>
          </p:cNvPicPr>
          <p:nvPr/>
        </p:nvPicPr>
        <p:blipFill>
          <a:blip r:embed="rId9"/>
          <a:stretch>
            <a:fillRect/>
          </a:stretch>
        </p:blipFill>
        <p:spPr>
          <a:xfrm>
            <a:off x="8773343" y="4218711"/>
            <a:ext cx="2497377" cy="590176"/>
          </a:xfrm>
          <a:prstGeom prst="rect">
            <a:avLst/>
          </a:prstGeom>
        </p:spPr>
      </p:pic>
      <p:pic>
        <p:nvPicPr>
          <p:cNvPr id="24" name="Picture 23">
            <a:extLst>
              <a:ext uri="{FF2B5EF4-FFF2-40B4-BE49-F238E27FC236}">
                <a16:creationId xmlns:a16="http://schemas.microsoft.com/office/drawing/2014/main" id="{B1F486FD-9D4F-8E4B-9CE5-4E03A3120DC1}"/>
              </a:ext>
            </a:extLst>
          </p:cNvPr>
          <p:cNvPicPr>
            <a:picLocks noChangeAspect="1"/>
          </p:cNvPicPr>
          <p:nvPr/>
        </p:nvPicPr>
        <p:blipFill>
          <a:blip r:embed="rId10"/>
          <a:stretch>
            <a:fillRect/>
          </a:stretch>
        </p:blipFill>
        <p:spPr>
          <a:xfrm>
            <a:off x="10696546" y="394730"/>
            <a:ext cx="1125151" cy="1125151"/>
          </a:xfrm>
          <a:prstGeom prst="rect">
            <a:avLst/>
          </a:prstGeom>
        </p:spPr>
      </p:pic>
    </p:spTree>
    <p:extLst>
      <p:ext uri="{BB962C8B-B14F-4D97-AF65-F5344CB8AC3E}">
        <p14:creationId xmlns:p14="http://schemas.microsoft.com/office/powerpoint/2010/main" val="1846688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EF02-5C9A-C04E-B896-590AFE1D99C7}"/>
              </a:ext>
            </a:extLst>
          </p:cNvPr>
          <p:cNvSpPr>
            <a:spLocks noGrp="1"/>
          </p:cNvSpPr>
          <p:nvPr>
            <p:ph type="title"/>
          </p:nvPr>
        </p:nvSpPr>
        <p:spPr/>
        <p:txBody>
          <a:bodyPr/>
          <a:lstStyle/>
          <a:p>
            <a:r>
              <a:rPr lang="en-US" dirty="0"/>
              <a:t>Siri shortcuts – CUSTOM SHORTCUT</a:t>
            </a:r>
          </a:p>
        </p:txBody>
      </p:sp>
      <p:pic>
        <p:nvPicPr>
          <p:cNvPr id="9" name="Content Placeholder 8">
            <a:extLst>
              <a:ext uri="{FF2B5EF4-FFF2-40B4-BE49-F238E27FC236}">
                <a16:creationId xmlns:a16="http://schemas.microsoft.com/office/drawing/2014/main" id="{4117D73F-793F-7541-9875-424C2736C541}"/>
              </a:ext>
            </a:extLst>
          </p:cNvPr>
          <p:cNvPicPr>
            <a:picLocks noGrp="1" noChangeAspect="1"/>
          </p:cNvPicPr>
          <p:nvPr>
            <p:ph idx="1"/>
          </p:nvPr>
        </p:nvPicPr>
        <p:blipFill>
          <a:blip r:embed="rId3"/>
          <a:stretch>
            <a:fillRect/>
          </a:stretch>
        </p:blipFill>
        <p:spPr>
          <a:xfrm>
            <a:off x="3407684" y="2017239"/>
            <a:ext cx="7866701" cy="4465632"/>
          </a:xfrm>
        </p:spPr>
      </p:pic>
      <p:pic>
        <p:nvPicPr>
          <p:cNvPr id="11" name="Picture 10">
            <a:extLst>
              <a:ext uri="{FF2B5EF4-FFF2-40B4-BE49-F238E27FC236}">
                <a16:creationId xmlns:a16="http://schemas.microsoft.com/office/drawing/2014/main" id="{66608991-65A6-6349-9480-3BF0964A4793}"/>
              </a:ext>
            </a:extLst>
          </p:cNvPr>
          <p:cNvPicPr>
            <a:picLocks noChangeAspect="1"/>
          </p:cNvPicPr>
          <p:nvPr/>
        </p:nvPicPr>
        <p:blipFill>
          <a:blip r:embed="rId4"/>
          <a:stretch>
            <a:fillRect/>
          </a:stretch>
        </p:blipFill>
        <p:spPr>
          <a:xfrm>
            <a:off x="1040581" y="2017239"/>
            <a:ext cx="2467935" cy="4717193"/>
          </a:xfrm>
          <a:prstGeom prst="rect">
            <a:avLst/>
          </a:prstGeom>
        </p:spPr>
      </p:pic>
      <p:pic>
        <p:nvPicPr>
          <p:cNvPr id="5" name="Picture 4">
            <a:extLst>
              <a:ext uri="{FF2B5EF4-FFF2-40B4-BE49-F238E27FC236}">
                <a16:creationId xmlns:a16="http://schemas.microsoft.com/office/drawing/2014/main" id="{F84CC935-3ECD-FD4E-A622-9E93345266A6}"/>
              </a:ext>
            </a:extLst>
          </p:cNvPr>
          <p:cNvPicPr>
            <a:picLocks noChangeAspect="1"/>
          </p:cNvPicPr>
          <p:nvPr/>
        </p:nvPicPr>
        <p:blipFill>
          <a:blip r:embed="rId5"/>
          <a:stretch>
            <a:fillRect/>
          </a:stretch>
        </p:blipFill>
        <p:spPr>
          <a:xfrm>
            <a:off x="10696546" y="394730"/>
            <a:ext cx="1125151" cy="1125151"/>
          </a:xfrm>
          <a:prstGeom prst="rect">
            <a:avLst/>
          </a:prstGeom>
        </p:spPr>
      </p:pic>
    </p:spTree>
    <p:extLst>
      <p:ext uri="{BB962C8B-B14F-4D97-AF65-F5344CB8AC3E}">
        <p14:creationId xmlns:p14="http://schemas.microsoft.com/office/powerpoint/2010/main" val="4032763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9121-E170-4A4B-B736-D1436EA5E35A}"/>
              </a:ext>
            </a:extLst>
          </p:cNvPr>
          <p:cNvSpPr>
            <a:spLocks noGrp="1"/>
          </p:cNvSpPr>
          <p:nvPr>
            <p:ph type="title"/>
          </p:nvPr>
        </p:nvSpPr>
        <p:spPr/>
        <p:txBody>
          <a:bodyPr/>
          <a:lstStyle/>
          <a:p>
            <a:r>
              <a:rPr lang="en-US" dirty="0"/>
              <a:t>SHORTCUTS APP</a:t>
            </a:r>
          </a:p>
        </p:txBody>
      </p:sp>
      <p:pic>
        <p:nvPicPr>
          <p:cNvPr id="4" name="Picture 3">
            <a:extLst>
              <a:ext uri="{FF2B5EF4-FFF2-40B4-BE49-F238E27FC236}">
                <a16:creationId xmlns:a16="http://schemas.microsoft.com/office/drawing/2014/main" id="{9B36DDE1-21FE-3142-86BF-997B2C526FC1}"/>
              </a:ext>
            </a:extLst>
          </p:cNvPr>
          <p:cNvPicPr>
            <a:picLocks noChangeAspect="1"/>
          </p:cNvPicPr>
          <p:nvPr/>
        </p:nvPicPr>
        <p:blipFill>
          <a:blip r:embed="rId3"/>
          <a:stretch>
            <a:fillRect/>
          </a:stretch>
        </p:blipFill>
        <p:spPr>
          <a:xfrm>
            <a:off x="1188485" y="2799762"/>
            <a:ext cx="1986933" cy="1955537"/>
          </a:xfrm>
          <a:prstGeom prst="rect">
            <a:avLst/>
          </a:prstGeom>
        </p:spPr>
      </p:pic>
      <p:pic>
        <p:nvPicPr>
          <p:cNvPr id="8" name="Picture 7">
            <a:extLst>
              <a:ext uri="{FF2B5EF4-FFF2-40B4-BE49-F238E27FC236}">
                <a16:creationId xmlns:a16="http://schemas.microsoft.com/office/drawing/2014/main" id="{F25CB279-9D6D-CD42-B984-995B54B5E267}"/>
              </a:ext>
            </a:extLst>
          </p:cNvPr>
          <p:cNvPicPr>
            <a:picLocks noChangeAspect="1"/>
          </p:cNvPicPr>
          <p:nvPr/>
        </p:nvPicPr>
        <p:blipFill>
          <a:blip r:embed="rId4"/>
          <a:stretch>
            <a:fillRect/>
          </a:stretch>
        </p:blipFill>
        <p:spPr>
          <a:xfrm>
            <a:off x="6348411" y="2514600"/>
            <a:ext cx="4699000" cy="4076700"/>
          </a:xfrm>
          <a:prstGeom prst="rect">
            <a:avLst/>
          </a:prstGeom>
        </p:spPr>
      </p:pic>
      <p:pic>
        <p:nvPicPr>
          <p:cNvPr id="6" name="Picture 5">
            <a:extLst>
              <a:ext uri="{FF2B5EF4-FFF2-40B4-BE49-F238E27FC236}">
                <a16:creationId xmlns:a16="http://schemas.microsoft.com/office/drawing/2014/main" id="{95418554-12AE-354E-8547-7AAD2EB8A135}"/>
              </a:ext>
            </a:extLst>
          </p:cNvPr>
          <p:cNvPicPr>
            <a:picLocks noChangeAspect="1"/>
          </p:cNvPicPr>
          <p:nvPr/>
        </p:nvPicPr>
        <p:blipFill>
          <a:blip r:embed="rId5"/>
          <a:stretch>
            <a:fillRect/>
          </a:stretch>
        </p:blipFill>
        <p:spPr>
          <a:xfrm>
            <a:off x="4895393" y="959450"/>
            <a:ext cx="2906035" cy="5631850"/>
          </a:xfrm>
          <a:prstGeom prst="rect">
            <a:avLst/>
          </a:prstGeom>
        </p:spPr>
      </p:pic>
      <p:pic>
        <p:nvPicPr>
          <p:cNvPr id="12" name="Picture 11">
            <a:extLst>
              <a:ext uri="{FF2B5EF4-FFF2-40B4-BE49-F238E27FC236}">
                <a16:creationId xmlns:a16="http://schemas.microsoft.com/office/drawing/2014/main" id="{2C90DC16-85FA-1249-8013-34BE42C2239E}"/>
              </a:ext>
            </a:extLst>
          </p:cNvPr>
          <p:cNvPicPr>
            <a:picLocks noChangeAspect="1"/>
          </p:cNvPicPr>
          <p:nvPr/>
        </p:nvPicPr>
        <p:blipFill>
          <a:blip r:embed="rId6"/>
          <a:stretch>
            <a:fillRect/>
          </a:stretch>
        </p:blipFill>
        <p:spPr>
          <a:xfrm>
            <a:off x="10696546" y="394730"/>
            <a:ext cx="1125151" cy="1125151"/>
          </a:xfrm>
          <a:prstGeom prst="rect">
            <a:avLst/>
          </a:prstGeom>
        </p:spPr>
      </p:pic>
    </p:spTree>
    <p:extLst>
      <p:ext uri="{BB962C8B-B14F-4D97-AF65-F5344CB8AC3E}">
        <p14:creationId xmlns:p14="http://schemas.microsoft.com/office/powerpoint/2010/main" val="2932779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D76C-CC1F-0343-9FF5-522C32578860}"/>
              </a:ext>
            </a:extLst>
          </p:cNvPr>
          <p:cNvSpPr>
            <a:spLocks noGrp="1"/>
          </p:cNvSpPr>
          <p:nvPr>
            <p:ph type="title"/>
          </p:nvPr>
        </p:nvSpPr>
        <p:spPr/>
        <p:txBody>
          <a:bodyPr/>
          <a:lstStyle/>
          <a:p>
            <a:r>
              <a:rPr lang="en-US" dirty="0"/>
              <a:t>Siri shortcuts – Let’s Try it out!</a:t>
            </a:r>
          </a:p>
        </p:txBody>
      </p:sp>
      <p:sp>
        <p:nvSpPr>
          <p:cNvPr id="3" name="Content Placeholder 2">
            <a:extLst>
              <a:ext uri="{FF2B5EF4-FFF2-40B4-BE49-F238E27FC236}">
                <a16:creationId xmlns:a16="http://schemas.microsoft.com/office/drawing/2014/main" id="{7DD69898-67EF-624E-A492-42C6AADC8591}"/>
              </a:ext>
            </a:extLst>
          </p:cNvPr>
          <p:cNvSpPr>
            <a:spLocks noGrp="1"/>
          </p:cNvSpPr>
          <p:nvPr>
            <p:ph idx="1"/>
          </p:nvPr>
        </p:nvSpPr>
        <p:spPr>
          <a:xfrm>
            <a:off x="1141413" y="1951349"/>
            <a:ext cx="9905998" cy="3223967"/>
          </a:xfrm>
        </p:spPr>
        <p:txBody>
          <a:bodyPr>
            <a:normAutofit/>
          </a:bodyPr>
          <a:lstStyle/>
          <a:p>
            <a:r>
              <a:rPr lang="en-US" sz="2400" dirty="0"/>
              <a:t>Challenges for Rogers/Fido</a:t>
            </a:r>
          </a:p>
          <a:p>
            <a:pPr lvl="1"/>
            <a:r>
              <a:rPr lang="en-US" sz="2400" dirty="0"/>
              <a:t>Data Balance (My Usage, My Remaining)</a:t>
            </a:r>
          </a:p>
          <a:p>
            <a:pPr lvl="1"/>
            <a:r>
              <a:rPr lang="en-US" sz="2400" dirty="0"/>
              <a:t>Payment / Current Balance</a:t>
            </a:r>
          </a:p>
          <a:p>
            <a:pPr lvl="1"/>
            <a:r>
              <a:rPr lang="en-US" sz="2400" dirty="0"/>
              <a:t>Data TopUp</a:t>
            </a:r>
          </a:p>
        </p:txBody>
      </p:sp>
      <p:pic>
        <p:nvPicPr>
          <p:cNvPr id="4" name="Picture 3">
            <a:extLst>
              <a:ext uri="{FF2B5EF4-FFF2-40B4-BE49-F238E27FC236}">
                <a16:creationId xmlns:a16="http://schemas.microsoft.com/office/drawing/2014/main" id="{04EA385F-E7D0-4940-8CB0-3C02E8F10CE5}"/>
              </a:ext>
            </a:extLst>
          </p:cNvPr>
          <p:cNvPicPr>
            <a:picLocks noChangeAspect="1"/>
          </p:cNvPicPr>
          <p:nvPr/>
        </p:nvPicPr>
        <p:blipFill>
          <a:blip r:embed="rId3"/>
          <a:stretch>
            <a:fillRect/>
          </a:stretch>
        </p:blipFill>
        <p:spPr>
          <a:xfrm>
            <a:off x="10696546" y="394730"/>
            <a:ext cx="1125151" cy="1125151"/>
          </a:xfrm>
          <a:prstGeom prst="rect">
            <a:avLst/>
          </a:prstGeom>
        </p:spPr>
      </p:pic>
    </p:spTree>
    <p:extLst>
      <p:ext uri="{BB962C8B-B14F-4D97-AF65-F5344CB8AC3E}">
        <p14:creationId xmlns:p14="http://schemas.microsoft.com/office/powerpoint/2010/main" val="3432312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DC267A-7713-0443-AF94-75C87913937A}"/>
              </a:ext>
            </a:extLst>
          </p:cNvPr>
          <p:cNvPicPr>
            <a:picLocks noChangeAspect="1"/>
          </p:cNvPicPr>
          <p:nvPr/>
        </p:nvPicPr>
        <p:blipFill>
          <a:blip r:embed="rId3"/>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598FF3E9-DB13-394B-AB35-A104DBB520E4}"/>
              </a:ext>
            </a:extLst>
          </p:cNvPr>
          <p:cNvSpPr txBox="1"/>
          <p:nvPr/>
        </p:nvSpPr>
        <p:spPr>
          <a:xfrm>
            <a:off x="4935266" y="4423719"/>
            <a:ext cx="2321469" cy="584775"/>
          </a:xfrm>
          <a:prstGeom prst="rect">
            <a:avLst/>
          </a:prstGeom>
          <a:noFill/>
        </p:spPr>
        <p:txBody>
          <a:bodyPr wrap="none" rtlCol="0">
            <a:spAutoFit/>
          </a:bodyPr>
          <a:lstStyle/>
          <a:p>
            <a:r>
              <a:rPr lang="en-US" sz="3200" i="1" dirty="0"/>
              <a:t>Thank you!</a:t>
            </a:r>
          </a:p>
        </p:txBody>
      </p:sp>
    </p:spTree>
    <p:extLst>
      <p:ext uri="{BB962C8B-B14F-4D97-AF65-F5344CB8AC3E}">
        <p14:creationId xmlns:p14="http://schemas.microsoft.com/office/powerpoint/2010/main" val="4287319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F34834-92CB-EC48-A6A6-0453094277D1}"/>
              </a:ext>
            </a:extLst>
          </p:cNvPr>
          <p:cNvPicPr>
            <a:picLocks noChangeAspect="1"/>
          </p:cNvPicPr>
          <p:nvPr/>
        </p:nvPicPr>
        <p:blipFill rotWithShape="1">
          <a:blip r:embed="rId3">
            <a:extLst>
              <a:ext uri="{BEBA8EAE-BF5A-486C-A8C5-ECC9F3942E4B}">
                <a14:imgProps xmlns:a14="http://schemas.microsoft.com/office/drawing/2010/main">
                  <a14:imgLayer>
                    <a14:imgEffect>
                      <a14:brightnessContrast bright="55000"/>
                    </a14:imgEffect>
                  </a14:imgLayer>
                </a14:imgProps>
              </a:ext>
            </a:extLst>
          </a:blip>
          <a:srcRect b="3988"/>
          <a:stretch/>
        </p:blipFill>
        <p:spPr>
          <a:xfrm>
            <a:off x="399682" y="1235676"/>
            <a:ext cx="11392636" cy="4386648"/>
          </a:xfrm>
          <a:prstGeom prst="rect">
            <a:avLst/>
          </a:prstGeom>
          <a:effectLst>
            <a:glow>
              <a:schemeClr val="accent1"/>
            </a:glow>
          </a:effectLst>
        </p:spPr>
      </p:pic>
    </p:spTree>
    <p:extLst>
      <p:ext uri="{BB962C8B-B14F-4D97-AF65-F5344CB8AC3E}">
        <p14:creationId xmlns:p14="http://schemas.microsoft.com/office/powerpoint/2010/main" val="2722324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BE5F16-5271-6F4E-93EC-00AFCAE425B8}"/>
              </a:ext>
            </a:extLst>
          </p:cNvPr>
          <p:cNvPicPr>
            <a:picLocks noChangeAspect="1"/>
          </p:cNvPicPr>
          <p:nvPr/>
        </p:nvPicPr>
        <p:blipFill>
          <a:blip r:embed="rId3"/>
          <a:stretch>
            <a:fillRect/>
          </a:stretch>
        </p:blipFill>
        <p:spPr>
          <a:xfrm>
            <a:off x="672164" y="2444817"/>
            <a:ext cx="10847672" cy="3200400"/>
          </a:xfrm>
          <a:prstGeom prst="rect">
            <a:avLst/>
          </a:prstGeom>
        </p:spPr>
      </p:pic>
      <p:pic>
        <p:nvPicPr>
          <p:cNvPr id="3" name="Picture 2">
            <a:extLst>
              <a:ext uri="{FF2B5EF4-FFF2-40B4-BE49-F238E27FC236}">
                <a16:creationId xmlns:a16="http://schemas.microsoft.com/office/drawing/2014/main" id="{565DCD53-12B2-4F45-8BE6-F00388533E8D}"/>
              </a:ext>
            </a:extLst>
          </p:cNvPr>
          <p:cNvPicPr>
            <a:picLocks noChangeAspect="1"/>
          </p:cNvPicPr>
          <p:nvPr/>
        </p:nvPicPr>
        <p:blipFill>
          <a:blip r:embed="rId4"/>
          <a:stretch>
            <a:fillRect/>
          </a:stretch>
        </p:blipFill>
        <p:spPr>
          <a:xfrm>
            <a:off x="5035550" y="546100"/>
            <a:ext cx="2120900" cy="2108200"/>
          </a:xfrm>
          <a:prstGeom prst="rect">
            <a:avLst/>
          </a:prstGeom>
        </p:spPr>
      </p:pic>
    </p:spTree>
    <p:extLst>
      <p:ext uri="{BB962C8B-B14F-4D97-AF65-F5344CB8AC3E}">
        <p14:creationId xmlns:p14="http://schemas.microsoft.com/office/powerpoint/2010/main" val="3986519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A6642-EC9D-BE40-852F-2E28D73D48BE}"/>
              </a:ext>
            </a:extLst>
          </p:cNvPr>
          <p:cNvSpPr>
            <a:spLocks noGrp="1"/>
          </p:cNvSpPr>
          <p:nvPr>
            <p:ph type="title"/>
          </p:nvPr>
        </p:nvSpPr>
        <p:spPr/>
        <p:txBody>
          <a:bodyPr/>
          <a:lstStyle/>
          <a:p>
            <a:r>
              <a:rPr lang="en-US" dirty="0"/>
              <a:t>performance</a:t>
            </a:r>
          </a:p>
        </p:txBody>
      </p:sp>
      <p:pic>
        <p:nvPicPr>
          <p:cNvPr id="9" name="Content Placeholder 8">
            <a:extLst>
              <a:ext uri="{FF2B5EF4-FFF2-40B4-BE49-F238E27FC236}">
                <a16:creationId xmlns:a16="http://schemas.microsoft.com/office/drawing/2014/main" id="{8A221D62-F2C5-ED4B-9062-F6B2A2E32FA2}"/>
              </a:ext>
            </a:extLst>
          </p:cNvPr>
          <p:cNvPicPr>
            <a:picLocks noGrp="1" noChangeAspect="1"/>
          </p:cNvPicPr>
          <p:nvPr>
            <p:ph idx="1"/>
          </p:nvPr>
        </p:nvPicPr>
        <p:blipFill rotWithShape="1">
          <a:blip r:embed="rId3">
            <a:extLst>
              <a:ext uri="{BEBA8EAE-BF5A-486C-A8C5-ECC9F3942E4B}">
                <a14:imgProps xmlns:a14="http://schemas.microsoft.com/office/drawing/2010/main">
                  <a14:imgLayer>
                    <a14:imgEffect>
                      <a14:brightnessContrast bright="50000"/>
                    </a14:imgEffect>
                  </a14:imgLayer>
                </a14:imgProps>
              </a:ext>
            </a:extLst>
          </a:blip>
          <a:srcRect l="17096" t="11368" r="15567" b="13767"/>
          <a:stretch/>
        </p:blipFill>
        <p:spPr>
          <a:xfrm>
            <a:off x="10527470" y="372298"/>
            <a:ext cx="1229194" cy="1209367"/>
          </a:xfrm>
        </p:spPr>
      </p:pic>
      <p:pic>
        <p:nvPicPr>
          <p:cNvPr id="11" name="Picture 10">
            <a:extLst>
              <a:ext uri="{FF2B5EF4-FFF2-40B4-BE49-F238E27FC236}">
                <a16:creationId xmlns:a16="http://schemas.microsoft.com/office/drawing/2014/main" id="{7EBBD6C6-04CA-7244-B88B-D8BD809F56A2}"/>
              </a:ext>
            </a:extLst>
          </p:cNvPr>
          <p:cNvPicPr>
            <a:picLocks noChangeAspect="1"/>
          </p:cNvPicPr>
          <p:nvPr/>
        </p:nvPicPr>
        <p:blipFill rotWithShape="1">
          <a:blip r:embed="rId4"/>
          <a:srcRect t="3531" b="1541"/>
          <a:stretch/>
        </p:blipFill>
        <p:spPr>
          <a:xfrm>
            <a:off x="470535" y="2514600"/>
            <a:ext cx="6959299" cy="2987908"/>
          </a:xfrm>
          <a:prstGeom prst="rect">
            <a:avLst/>
          </a:prstGeom>
        </p:spPr>
      </p:pic>
      <p:pic>
        <p:nvPicPr>
          <p:cNvPr id="14" name="Picture 13">
            <a:extLst>
              <a:ext uri="{FF2B5EF4-FFF2-40B4-BE49-F238E27FC236}">
                <a16:creationId xmlns:a16="http://schemas.microsoft.com/office/drawing/2014/main" id="{0DDF8ECF-484B-5240-BF21-14452F84DF66}"/>
              </a:ext>
            </a:extLst>
          </p:cNvPr>
          <p:cNvPicPr>
            <a:picLocks noChangeAspect="1"/>
          </p:cNvPicPr>
          <p:nvPr/>
        </p:nvPicPr>
        <p:blipFill>
          <a:blip r:embed="rId5"/>
          <a:stretch>
            <a:fillRect/>
          </a:stretch>
        </p:blipFill>
        <p:spPr>
          <a:xfrm>
            <a:off x="7429834" y="2514600"/>
            <a:ext cx="4326830" cy="2987908"/>
          </a:xfrm>
          <a:prstGeom prst="rect">
            <a:avLst/>
          </a:prstGeom>
        </p:spPr>
      </p:pic>
    </p:spTree>
    <p:extLst>
      <p:ext uri="{BB962C8B-B14F-4D97-AF65-F5344CB8AC3E}">
        <p14:creationId xmlns:p14="http://schemas.microsoft.com/office/powerpoint/2010/main" val="2437792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8E3E2-49E0-FD4F-B3B3-C48203828C1C}"/>
              </a:ext>
            </a:extLst>
          </p:cNvPr>
          <p:cNvSpPr>
            <a:spLocks noGrp="1"/>
          </p:cNvSpPr>
          <p:nvPr>
            <p:ph type="title"/>
          </p:nvPr>
        </p:nvSpPr>
        <p:spPr/>
        <p:txBody>
          <a:bodyPr/>
          <a:lstStyle/>
          <a:p>
            <a:r>
              <a:rPr lang="en-US" dirty="0" err="1"/>
              <a:t>Ar</a:t>
            </a:r>
            <a:r>
              <a:rPr lang="en-US" dirty="0"/>
              <a:t> (Augment reality)</a:t>
            </a:r>
          </a:p>
        </p:txBody>
      </p:sp>
      <p:pic>
        <p:nvPicPr>
          <p:cNvPr id="5" name="Content Placeholder 4">
            <a:extLst>
              <a:ext uri="{FF2B5EF4-FFF2-40B4-BE49-F238E27FC236}">
                <a16:creationId xmlns:a16="http://schemas.microsoft.com/office/drawing/2014/main" id="{AA66CCF1-51BA-6B45-B0DA-8E540570298D}"/>
              </a:ext>
            </a:extLst>
          </p:cNvPr>
          <p:cNvPicPr>
            <a:picLocks noGrp="1" noChangeAspect="1"/>
          </p:cNvPicPr>
          <p:nvPr>
            <p:ph idx="1"/>
          </p:nvPr>
        </p:nvPicPr>
        <p:blipFill>
          <a:blip r:embed="rId3"/>
          <a:stretch>
            <a:fillRect/>
          </a:stretch>
        </p:blipFill>
        <p:spPr>
          <a:xfrm>
            <a:off x="10700633" y="373834"/>
            <a:ext cx="1133039" cy="1158404"/>
          </a:xfrm>
        </p:spPr>
      </p:pic>
      <p:pic>
        <p:nvPicPr>
          <p:cNvPr id="7" name="Picture 6">
            <a:extLst>
              <a:ext uri="{FF2B5EF4-FFF2-40B4-BE49-F238E27FC236}">
                <a16:creationId xmlns:a16="http://schemas.microsoft.com/office/drawing/2014/main" id="{13E90A0C-80EB-6443-932A-C4B4636CB289}"/>
              </a:ext>
            </a:extLst>
          </p:cNvPr>
          <p:cNvPicPr>
            <a:picLocks noChangeAspect="1"/>
          </p:cNvPicPr>
          <p:nvPr/>
        </p:nvPicPr>
        <p:blipFill>
          <a:blip r:embed="rId4"/>
          <a:stretch>
            <a:fillRect/>
          </a:stretch>
        </p:blipFill>
        <p:spPr>
          <a:xfrm>
            <a:off x="1321611" y="2125361"/>
            <a:ext cx="5765800" cy="2311400"/>
          </a:xfrm>
          <a:prstGeom prst="rect">
            <a:avLst/>
          </a:prstGeom>
        </p:spPr>
      </p:pic>
      <p:pic>
        <p:nvPicPr>
          <p:cNvPr id="9" name="Picture 8">
            <a:extLst>
              <a:ext uri="{FF2B5EF4-FFF2-40B4-BE49-F238E27FC236}">
                <a16:creationId xmlns:a16="http://schemas.microsoft.com/office/drawing/2014/main" id="{38DAE8B7-B2F0-9B42-A530-C3AF68780F8A}"/>
              </a:ext>
            </a:extLst>
          </p:cNvPr>
          <p:cNvPicPr>
            <a:picLocks noChangeAspect="1"/>
          </p:cNvPicPr>
          <p:nvPr/>
        </p:nvPicPr>
        <p:blipFill rotWithShape="1">
          <a:blip r:embed="rId5"/>
          <a:srcRect l="20558" r="27033"/>
          <a:stretch/>
        </p:blipFill>
        <p:spPr>
          <a:xfrm>
            <a:off x="7087411" y="2125361"/>
            <a:ext cx="3450923" cy="3818237"/>
          </a:xfrm>
          <a:prstGeom prst="rect">
            <a:avLst/>
          </a:prstGeom>
        </p:spPr>
      </p:pic>
    </p:spTree>
    <p:extLst>
      <p:ext uri="{BB962C8B-B14F-4D97-AF65-F5344CB8AC3E}">
        <p14:creationId xmlns:p14="http://schemas.microsoft.com/office/powerpoint/2010/main" val="300270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8E3E2-49E0-FD4F-B3B3-C48203828C1C}"/>
              </a:ext>
            </a:extLst>
          </p:cNvPr>
          <p:cNvSpPr>
            <a:spLocks noGrp="1"/>
          </p:cNvSpPr>
          <p:nvPr>
            <p:ph type="title"/>
          </p:nvPr>
        </p:nvSpPr>
        <p:spPr/>
        <p:txBody>
          <a:bodyPr/>
          <a:lstStyle/>
          <a:p>
            <a:r>
              <a:rPr lang="en-US" dirty="0" err="1"/>
              <a:t>Ar</a:t>
            </a:r>
            <a:r>
              <a:rPr lang="en-US" dirty="0"/>
              <a:t> (Augment reality) – </a:t>
            </a:r>
            <a:r>
              <a:rPr lang="en-US" dirty="0" err="1"/>
              <a:t>ARKit</a:t>
            </a:r>
            <a:r>
              <a:rPr lang="en-US" dirty="0"/>
              <a:t> 2</a:t>
            </a:r>
          </a:p>
        </p:txBody>
      </p:sp>
      <p:pic>
        <p:nvPicPr>
          <p:cNvPr id="4" name="Picture 3">
            <a:extLst>
              <a:ext uri="{FF2B5EF4-FFF2-40B4-BE49-F238E27FC236}">
                <a16:creationId xmlns:a16="http://schemas.microsoft.com/office/drawing/2014/main" id="{2E754A72-AF87-5A47-AD49-CFCFAE4B0A19}"/>
              </a:ext>
            </a:extLst>
          </p:cNvPr>
          <p:cNvPicPr>
            <a:picLocks noChangeAspect="1"/>
          </p:cNvPicPr>
          <p:nvPr/>
        </p:nvPicPr>
        <p:blipFill>
          <a:blip r:embed="rId3"/>
          <a:stretch>
            <a:fillRect/>
          </a:stretch>
        </p:blipFill>
        <p:spPr>
          <a:xfrm>
            <a:off x="897373" y="2376000"/>
            <a:ext cx="10394077" cy="3636000"/>
          </a:xfrm>
          <a:prstGeom prst="rect">
            <a:avLst/>
          </a:prstGeom>
        </p:spPr>
      </p:pic>
      <p:pic>
        <p:nvPicPr>
          <p:cNvPr id="11" name="Content Placeholder 4">
            <a:extLst>
              <a:ext uri="{FF2B5EF4-FFF2-40B4-BE49-F238E27FC236}">
                <a16:creationId xmlns:a16="http://schemas.microsoft.com/office/drawing/2014/main" id="{84EB0D5F-7A5F-8740-976A-EB239DA9E2EE}"/>
              </a:ext>
            </a:extLst>
          </p:cNvPr>
          <p:cNvPicPr>
            <a:picLocks noChangeAspect="1"/>
          </p:cNvPicPr>
          <p:nvPr/>
        </p:nvPicPr>
        <p:blipFill>
          <a:blip r:embed="rId4"/>
          <a:stretch>
            <a:fillRect/>
          </a:stretch>
        </p:blipFill>
        <p:spPr>
          <a:xfrm>
            <a:off x="10700633" y="373834"/>
            <a:ext cx="1133039" cy="1158404"/>
          </a:xfrm>
          <a:prstGeom prst="rect">
            <a:avLst/>
          </a:prstGeom>
        </p:spPr>
      </p:pic>
    </p:spTree>
    <p:extLst>
      <p:ext uri="{BB962C8B-B14F-4D97-AF65-F5344CB8AC3E}">
        <p14:creationId xmlns:p14="http://schemas.microsoft.com/office/powerpoint/2010/main" val="1130221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8E3E2-49E0-FD4F-B3B3-C48203828C1C}"/>
              </a:ext>
            </a:extLst>
          </p:cNvPr>
          <p:cNvSpPr>
            <a:spLocks noGrp="1"/>
          </p:cNvSpPr>
          <p:nvPr>
            <p:ph type="title"/>
          </p:nvPr>
        </p:nvSpPr>
        <p:spPr/>
        <p:txBody>
          <a:bodyPr/>
          <a:lstStyle/>
          <a:p>
            <a:r>
              <a:rPr lang="en-US" dirty="0" err="1"/>
              <a:t>Ar</a:t>
            </a:r>
            <a:r>
              <a:rPr lang="en-US" dirty="0"/>
              <a:t> (Augment reality) – </a:t>
            </a:r>
            <a:r>
              <a:rPr lang="en-CA" dirty="0"/>
              <a:t>Lego</a:t>
            </a:r>
            <a:endParaRPr lang="en-US" dirty="0"/>
          </a:p>
        </p:txBody>
      </p:sp>
      <p:pic>
        <p:nvPicPr>
          <p:cNvPr id="6" name="Picture 5">
            <a:extLst>
              <a:ext uri="{FF2B5EF4-FFF2-40B4-BE49-F238E27FC236}">
                <a16:creationId xmlns:a16="http://schemas.microsoft.com/office/drawing/2014/main" id="{50A54935-0030-CE48-9FDA-55CFB5E9B042}"/>
              </a:ext>
            </a:extLst>
          </p:cNvPr>
          <p:cNvPicPr>
            <a:picLocks noChangeAspect="1"/>
          </p:cNvPicPr>
          <p:nvPr/>
        </p:nvPicPr>
        <p:blipFill>
          <a:blip r:embed="rId3"/>
          <a:stretch>
            <a:fillRect/>
          </a:stretch>
        </p:blipFill>
        <p:spPr>
          <a:xfrm>
            <a:off x="2382441" y="1958544"/>
            <a:ext cx="7423942" cy="4639963"/>
          </a:xfrm>
          <a:prstGeom prst="rect">
            <a:avLst/>
          </a:prstGeom>
        </p:spPr>
      </p:pic>
      <p:pic>
        <p:nvPicPr>
          <p:cNvPr id="9" name="Content Placeholder 4">
            <a:extLst>
              <a:ext uri="{FF2B5EF4-FFF2-40B4-BE49-F238E27FC236}">
                <a16:creationId xmlns:a16="http://schemas.microsoft.com/office/drawing/2014/main" id="{D624DA30-255C-0F44-8B38-DA01ADD4E706}"/>
              </a:ext>
            </a:extLst>
          </p:cNvPr>
          <p:cNvPicPr>
            <a:picLocks noChangeAspect="1"/>
          </p:cNvPicPr>
          <p:nvPr/>
        </p:nvPicPr>
        <p:blipFill>
          <a:blip r:embed="rId4"/>
          <a:stretch>
            <a:fillRect/>
          </a:stretch>
        </p:blipFill>
        <p:spPr>
          <a:xfrm>
            <a:off x="10700633" y="373834"/>
            <a:ext cx="1133039" cy="1158404"/>
          </a:xfrm>
          <a:prstGeom prst="rect">
            <a:avLst/>
          </a:prstGeom>
        </p:spPr>
      </p:pic>
    </p:spTree>
    <p:extLst>
      <p:ext uri="{BB962C8B-B14F-4D97-AF65-F5344CB8AC3E}">
        <p14:creationId xmlns:p14="http://schemas.microsoft.com/office/powerpoint/2010/main" val="3653920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8E3E2-49E0-FD4F-B3B3-C48203828C1C}"/>
              </a:ext>
            </a:extLst>
          </p:cNvPr>
          <p:cNvSpPr>
            <a:spLocks noGrp="1"/>
          </p:cNvSpPr>
          <p:nvPr>
            <p:ph type="title"/>
          </p:nvPr>
        </p:nvSpPr>
        <p:spPr/>
        <p:txBody>
          <a:bodyPr/>
          <a:lstStyle/>
          <a:p>
            <a:r>
              <a:rPr lang="en-US" dirty="0" err="1"/>
              <a:t>Ar</a:t>
            </a:r>
            <a:r>
              <a:rPr lang="en-US" dirty="0"/>
              <a:t> (Augment reality) – Sample App</a:t>
            </a:r>
          </a:p>
        </p:txBody>
      </p:sp>
      <p:pic>
        <p:nvPicPr>
          <p:cNvPr id="4" name="Picture 3">
            <a:extLst>
              <a:ext uri="{FF2B5EF4-FFF2-40B4-BE49-F238E27FC236}">
                <a16:creationId xmlns:a16="http://schemas.microsoft.com/office/drawing/2014/main" id="{2E754A72-AF87-5A47-AD49-CFCFAE4B0A19}"/>
              </a:ext>
            </a:extLst>
          </p:cNvPr>
          <p:cNvPicPr>
            <a:picLocks noChangeAspect="1"/>
          </p:cNvPicPr>
          <p:nvPr/>
        </p:nvPicPr>
        <p:blipFill>
          <a:blip r:embed="rId3"/>
          <a:stretch>
            <a:fillRect/>
          </a:stretch>
        </p:blipFill>
        <p:spPr>
          <a:xfrm>
            <a:off x="1087920" y="2376000"/>
            <a:ext cx="10012984" cy="3636000"/>
          </a:xfrm>
          <a:prstGeom prst="rect">
            <a:avLst/>
          </a:prstGeom>
        </p:spPr>
      </p:pic>
      <p:pic>
        <p:nvPicPr>
          <p:cNvPr id="6" name="Content Placeholder 4">
            <a:extLst>
              <a:ext uri="{FF2B5EF4-FFF2-40B4-BE49-F238E27FC236}">
                <a16:creationId xmlns:a16="http://schemas.microsoft.com/office/drawing/2014/main" id="{BFFC4F00-E1CD-1247-A529-5E26AF143F61}"/>
              </a:ext>
            </a:extLst>
          </p:cNvPr>
          <p:cNvPicPr>
            <a:picLocks noChangeAspect="1"/>
          </p:cNvPicPr>
          <p:nvPr/>
        </p:nvPicPr>
        <p:blipFill>
          <a:blip r:embed="rId4"/>
          <a:stretch>
            <a:fillRect/>
          </a:stretch>
        </p:blipFill>
        <p:spPr>
          <a:xfrm>
            <a:off x="10700633" y="373834"/>
            <a:ext cx="1133039" cy="1158404"/>
          </a:xfrm>
          <a:prstGeom prst="rect">
            <a:avLst/>
          </a:prstGeom>
        </p:spPr>
      </p:pic>
    </p:spTree>
    <p:extLst>
      <p:ext uri="{BB962C8B-B14F-4D97-AF65-F5344CB8AC3E}">
        <p14:creationId xmlns:p14="http://schemas.microsoft.com/office/powerpoint/2010/main" val="632314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93662-69A9-8A4A-A25E-950638CAE5E1}"/>
              </a:ext>
            </a:extLst>
          </p:cNvPr>
          <p:cNvSpPr>
            <a:spLocks noGrp="1"/>
          </p:cNvSpPr>
          <p:nvPr>
            <p:ph type="title"/>
          </p:nvPr>
        </p:nvSpPr>
        <p:spPr/>
        <p:txBody>
          <a:bodyPr/>
          <a:lstStyle/>
          <a:p>
            <a:r>
              <a:rPr lang="en-US" dirty="0"/>
              <a:t>Group notification</a:t>
            </a:r>
          </a:p>
        </p:txBody>
      </p:sp>
      <p:pic>
        <p:nvPicPr>
          <p:cNvPr id="5" name="Content Placeholder 4">
            <a:extLst>
              <a:ext uri="{FF2B5EF4-FFF2-40B4-BE49-F238E27FC236}">
                <a16:creationId xmlns:a16="http://schemas.microsoft.com/office/drawing/2014/main" id="{722D3D77-3FBE-5A46-898D-EF8FBB0DD428}"/>
              </a:ext>
            </a:extLst>
          </p:cNvPr>
          <p:cNvPicPr>
            <a:picLocks noGrp="1" noChangeAspect="1"/>
          </p:cNvPicPr>
          <p:nvPr>
            <p:ph idx="1"/>
          </p:nvPr>
        </p:nvPicPr>
        <p:blipFill>
          <a:blip r:embed="rId3"/>
          <a:stretch>
            <a:fillRect/>
          </a:stretch>
        </p:blipFill>
        <p:spPr>
          <a:xfrm>
            <a:off x="3411262" y="2093316"/>
            <a:ext cx="2525399" cy="4433173"/>
          </a:xfrm>
        </p:spPr>
      </p:pic>
      <p:pic>
        <p:nvPicPr>
          <p:cNvPr id="7" name="Picture 6">
            <a:extLst>
              <a:ext uri="{FF2B5EF4-FFF2-40B4-BE49-F238E27FC236}">
                <a16:creationId xmlns:a16="http://schemas.microsoft.com/office/drawing/2014/main" id="{0093930D-FDF4-EA45-93C5-46F68C14600E}"/>
              </a:ext>
            </a:extLst>
          </p:cNvPr>
          <p:cNvPicPr>
            <a:picLocks noChangeAspect="1"/>
          </p:cNvPicPr>
          <p:nvPr/>
        </p:nvPicPr>
        <p:blipFill>
          <a:blip r:embed="rId4"/>
          <a:stretch>
            <a:fillRect/>
          </a:stretch>
        </p:blipFill>
        <p:spPr>
          <a:xfrm>
            <a:off x="5936661" y="2094370"/>
            <a:ext cx="2540045" cy="4432119"/>
          </a:xfrm>
          <a:prstGeom prst="rect">
            <a:avLst/>
          </a:prstGeom>
        </p:spPr>
      </p:pic>
      <p:pic>
        <p:nvPicPr>
          <p:cNvPr id="9" name="Picture 8">
            <a:extLst>
              <a:ext uri="{FF2B5EF4-FFF2-40B4-BE49-F238E27FC236}">
                <a16:creationId xmlns:a16="http://schemas.microsoft.com/office/drawing/2014/main" id="{B55E644F-7CD8-0748-8742-616277C8F348}"/>
              </a:ext>
            </a:extLst>
          </p:cNvPr>
          <p:cNvPicPr>
            <a:picLocks noChangeAspect="1"/>
          </p:cNvPicPr>
          <p:nvPr/>
        </p:nvPicPr>
        <p:blipFill>
          <a:blip r:embed="rId5"/>
          <a:stretch>
            <a:fillRect/>
          </a:stretch>
        </p:blipFill>
        <p:spPr>
          <a:xfrm>
            <a:off x="10790537" y="439008"/>
            <a:ext cx="1056160" cy="1056160"/>
          </a:xfrm>
          <a:prstGeom prst="rect">
            <a:avLst/>
          </a:prstGeom>
        </p:spPr>
      </p:pic>
    </p:spTree>
    <p:extLst>
      <p:ext uri="{BB962C8B-B14F-4D97-AF65-F5344CB8AC3E}">
        <p14:creationId xmlns:p14="http://schemas.microsoft.com/office/powerpoint/2010/main" val="25827961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{49C082F7-9F62-834E-8E74-CA79DB5F0265}tf10001063</Template>
  <TotalTime>2137</TotalTime>
  <Words>1058</Words>
  <Application>Microsoft Macintosh PowerPoint</Application>
  <PresentationFormat>Widescreen</PresentationFormat>
  <Paragraphs>143</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맑은 고딕</vt:lpstr>
      <vt:lpstr>Arial</vt:lpstr>
      <vt:lpstr>Calibri</vt:lpstr>
      <vt:lpstr>Century Gothic</vt:lpstr>
      <vt:lpstr>Mesh</vt:lpstr>
      <vt:lpstr>PowerPoint Presentation</vt:lpstr>
      <vt:lpstr>PowerPoint Presentation</vt:lpstr>
      <vt:lpstr>PowerPoint Presentation</vt:lpstr>
      <vt:lpstr>performance</vt:lpstr>
      <vt:lpstr>Ar (Augment reality)</vt:lpstr>
      <vt:lpstr>Ar (Augment reality) – ARKit 2</vt:lpstr>
      <vt:lpstr>Ar (Augment reality) – Lego</vt:lpstr>
      <vt:lpstr>Ar (Augment reality) – Sample App</vt:lpstr>
      <vt:lpstr>Group notification</vt:lpstr>
      <vt:lpstr>Screen Time</vt:lpstr>
      <vt:lpstr>Message</vt:lpstr>
      <vt:lpstr>Facetime</vt:lpstr>
      <vt:lpstr>ML - Machine learning</vt:lpstr>
      <vt:lpstr>Siri shortcuts</vt:lpstr>
      <vt:lpstr>Siri shortcuts – SIRI SUGGESTION</vt:lpstr>
      <vt:lpstr>Siri shortcuts – CUSTOM SHORTCUT</vt:lpstr>
      <vt:lpstr>SHORTCUTS APP</vt:lpstr>
      <vt:lpstr>Siri shortcuts – Let’s Try it out!</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Dexter Kim</dc:creator>
  <cp:lastModifiedBy>Dexter Kim</cp:lastModifiedBy>
  <cp:revision>45</cp:revision>
  <dcterms:created xsi:type="dcterms:W3CDTF">2018-06-14T17:36:33Z</dcterms:created>
  <dcterms:modified xsi:type="dcterms:W3CDTF">2018-06-19T01:58:53Z</dcterms:modified>
</cp:coreProperties>
</file>